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67" r:id="rId3"/>
    <p:sldId id="332" r:id="rId4"/>
    <p:sldId id="333" r:id="rId5"/>
    <p:sldId id="345" r:id="rId6"/>
    <p:sldId id="334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14" r:id="rId17"/>
    <p:sldId id="304" r:id="rId18"/>
    <p:sldId id="306" r:id="rId19"/>
    <p:sldId id="308" r:id="rId20"/>
    <p:sldId id="307" r:id="rId21"/>
    <p:sldId id="310" r:id="rId22"/>
    <p:sldId id="311" r:id="rId23"/>
    <p:sldId id="290" r:id="rId24"/>
    <p:sldId id="291" r:id="rId25"/>
    <p:sldId id="300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37" autoAdjust="0"/>
  </p:normalViewPr>
  <p:slideViewPr>
    <p:cSldViewPr>
      <p:cViewPr varScale="1">
        <p:scale>
          <a:sx n="90" d="100"/>
          <a:sy n="90" d="100"/>
        </p:scale>
        <p:origin x="90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91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790" y="0"/>
            <a:ext cx="303191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191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790" y="8820150"/>
            <a:ext cx="303191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AC347063-EFC4-457E-8BFC-81B6A7F2B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23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91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282" y="4410076"/>
            <a:ext cx="5133139" cy="417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790" y="0"/>
            <a:ext cx="303191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191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790" y="8820150"/>
            <a:ext cx="3031910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2F29F8E6-2A22-4797-8F51-E40D1B990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rgbClr val="FF0000"/>
                </a:solidFill>
                <a:latin typeface="Arial" charset="0"/>
              </a:defRPr>
            </a:lvl1pPr>
            <a:lvl2pPr marL="753500" indent="-289808" eaLnBrk="0" hangingPunct="0">
              <a:defRPr sz="3700" b="1">
                <a:solidFill>
                  <a:srgbClr val="FF0000"/>
                </a:solidFill>
                <a:latin typeface="Arial" charset="0"/>
              </a:defRPr>
            </a:lvl2pPr>
            <a:lvl3pPr marL="1159231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3pPr>
            <a:lvl4pPr marL="1622923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4pPr>
            <a:lvl5pPr marL="2086615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5pPr>
            <a:lvl6pPr marL="2550307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6pPr>
            <a:lvl7pPr marL="3014000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7pPr>
            <a:lvl8pPr marL="3477692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8pPr>
            <a:lvl9pPr marL="3941384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80ACB6A5-F37F-4CD2-81DC-1037B52DEBD4}" type="slidenum">
              <a:rPr lang="en-US" sz="1200" b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0" tIns="46365" rIns="92730" bIns="46365"/>
          <a:lstStyle/>
          <a:p>
            <a:pPr eaLnBrk="1" hangingPunct="1"/>
            <a:r>
              <a:rPr lang="en-US" smtClean="0"/>
              <a:t>Attaining a desirable weight isn’t enough to be healthy if you didn’t following a healthy diet and physical activity to attain it. </a:t>
            </a:r>
          </a:p>
        </p:txBody>
      </p:sp>
    </p:spTree>
    <p:extLst>
      <p:ext uri="{BB962C8B-B14F-4D97-AF65-F5344CB8AC3E}">
        <p14:creationId xmlns:p14="http://schemas.microsoft.com/office/powerpoint/2010/main" val="774262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Saturated</a:t>
            </a:r>
            <a:r>
              <a:rPr lang="en-US" baseline="0" dirty="0" smtClean="0"/>
              <a:t> fat –coconut oil and butter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9F8E6-2A22-4797-8F51-E40D1B9908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rgbClr val="FF0000"/>
                </a:solidFill>
                <a:latin typeface="Arial" charset="0"/>
              </a:defRPr>
            </a:lvl1pPr>
            <a:lvl2pPr marL="753500" indent="-289808" eaLnBrk="0" hangingPunct="0">
              <a:defRPr sz="3700" b="1">
                <a:solidFill>
                  <a:srgbClr val="FF0000"/>
                </a:solidFill>
                <a:latin typeface="Arial" charset="0"/>
              </a:defRPr>
            </a:lvl2pPr>
            <a:lvl3pPr marL="1159231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3pPr>
            <a:lvl4pPr marL="1622923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4pPr>
            <a:lvl5pPr marL="2086615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5pPr>
            <a:lvl6pPr marL="2550307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6pPr>
            <a:lvl7pPr marL="3014000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7pPr>
            <a:lvl8pPr marL="3477692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8pPr>
            <a:lvl9pPr marL="3941384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1390A944-CC66-4C73-BF58-3CE32686A734}" type="slidenum">
              <a:rPr lang="en-US" sz="1200" b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0" tIns="46365" rIns="92730" bIns="46365"/>
          <a:lstStyle/>
          <a:p>
            <a:pPr eaLnBrk="1" hangingPunct="1"/>
            <a:r>
              <a:rPr lang="en-US" smtClean="0"/>
              <a:t>NOT! </a:t>
            </a:r>
          </a:p>
        </p:txBody>
      </p:sp>
    </p:spTree>
    <p:extLst>
      <p:ext uri="{BB962C8B-B14F-4D97-AF65-F5344CB8AC3E}">
        <p14:creationId xmlns:p14="http://schemas.microsoft.com/office/powerpoint/2010/main" val="369043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rgbClr val="FF0000"/>
                </a:solidFill>
                <a:latin typeface="Arial" charset="0"/>
              </a:defRPr>
            </a:lvl1pPr>
            <a:lvl2pPr marL="753500" indent="-289808" eaLnBrk="0" hangingPunct="0">
              <a:defRPr sz="3700" b="1">
                <a:solidFill>
                  <a:srgbClr val="FF0000"/>
                </a:solidFill>
                <a:latin typeface="Arial" charset="0"/>
              </a:defRPr>
            </a:lvl2pPr>
            <a:lvl3pPr marL="1159231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3pPr>
            <a:lvl4pPr marL="1622923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4pPr>
            <a:lvl5pPr marL="2086615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5pPr>
            <a:lvl6pPr marL="2550307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6pPr>
            <a:lvl7pPr marL="3014000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7pPr>
            <a:lvl8pPr marL="3477692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8pPr>
            <a:lvl9pPr marL="3941384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793C2D30-D873-47D6-973C-FC27BA7FDA9A}" type="slidenum">
              <a:rPr 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0" tIns="46365" rIns="92730" bIns="46365"/>
          <a:lstStyle/>
          <a:p>
            <a:pPr eaLnBrk="1" hangingPunct="1"/>
            <a:r>
              <a:rPr lang="en-US" smtClean="0"/>
              <a:t>Moderate activity is aerobic activity that increases a person’s breathing and heart rate somewhat. It includes brisk walking, dancing, swimming, or bicycling on a level terrain. </a:t>
            </a:r>
          </a:p>
        </p:txBody>
      </p:sp>
    </p:spTree>
    <p:extLst>
      <p:ext uri="{BB962C8B-B14F-4D97-AF65-F5344CB8AC3E}">
        <p14:creationId xmlns:p14="http://schemas.microsoft.com/office/powerpoint/2010/main" val="322738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rgbClr val="FF0000"/>
                </a:solidFill>
                <a:latin typeface="Arial" charset="0"/>
              </a:defRPr>
            </a:lvl1pPr>
            <a:lvl2pPr marL="753500" indent="-289808" eaLnBrk="0" hangingPunct="0">
              <a:defRPr sz="3700" b="1">
                <a:solidFill>
                  <a:srgbClr val="FF0000"/>
                </a:solidFill>
                <a:latin typeface="Arial" charset="0"/>
              </a:defRPr>
            </a:lvl2pPr>
            <a:lvl3pPr marL="1159231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3pPr>
            <a:lvl4pPr marL="1622923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4pPr>
            <a:lvl5pPr marL="2086615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5pPr>
            <a:lvl6pPr marL="2550307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6pPr>
            <a:lvl7pPr marL="3014000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7pPr>
            <a:lvl8pPr marL="3477692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8pPr>
            <a:lvl9pPr marL="3941384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2DF0FC4C-6349-4711-AD4A-3945ED46F0E8}" type="slidenum">
              <a:rPr 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0" tIns="46365" rIns="92730" bIns="46365"/>
          <a:lstStyle/>
          <a:p>
            <a:pPr eaLnBrk="1" hangingPunct="1"/>
            <a:r>
              <a:rPr lang="en-US" smtClean="0"/>
              <a:t> Examples of vigorous intensity activity that greatly increases a person’s heart rate and breathing include jogging, singles tennis, swimming continuous laps, or bicycling uphill.</a:t>
            </a:r>
          </a:p>
        </p:txBody>
      </p:sp>
    </p:spTree>
    <p:extLst>
      <p:ext uri="{BB962C8B-B14F-4D97-AF65-F5344CB8AC3E}">
        <p14:creationId xmlns:p14="http://schemas.microsoft.com/office/powerpoint/2010/main" val="298844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rgbClr val="FF0000"/>
                </a:solidFill>
                <a:latin typeface="Arial" charset="0"/>
              </a:defRPr>
            </a:lvl1pPr>
            <a:lvl2pPr marL="753500" indent="-289808" eaLnBrk="0" hangingPunct="0">
              <a:defRPr sz="3700" b="1">
                <a:solidFill>
                  <a:srgbClr val="FF0000"/>
                </a:solidFill>
                <a:latin typeface="Arial" charset="0"/>
              </a:defRPr>
            </a:lvl2pPr>
            <a:lvl3pPr marL="1159231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3pPr>
            <a:lvl4pPr marL="1622923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4pPr>
            <a:lvl5pPr marL="2086615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5pPr>
            <a:lvl6pPr marL="2550307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6pPr>
            <a:lvl7pPr marL="3014000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7pPr>
            <a:lvl8pPr marL="3477692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8pPr>
            <a:lvl9pPr marL="3941384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DD4A3432-B659-4B68-8534-DBD2961CB639}" type="slidenum">
              <a:rPr lang="en-US" sz="1200" b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0" tIns="46365" rIns="92730" bIns="46365"/>
          <a:lstStyle/>
          <a:p>
            <a:pPr eaLnBrk="1" hangingPunct="1"/>
            <a:r>
              <a:rPr lang="en-US" smtClean="0"/>
              <a:t> Are there ways you can workout while you watch TV? Peddle on an exercise bicycle? Walk on a treadmill? Etc. </a:t>
            </a:r>
          </a:p>
        </p:txBody>
      </p:sp>
    </p:spTree>
    <p:extLst>
      <p:ext uri="{BB962C8B-B14F-4D97-AF65-F5344CB8AC3E}">
        <p14:creationId xmlns:p14="http://schemas.microsoft.com/office/powerpoint/2010/main" val="286828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rgbClr val="FF0000"/>
                </a:solidFill>
                <a:latin typeface="Arial" charset="0"/>
              </a:defRPr>
            </a:lvl1pPr>
            <a:lvl2pPr marL="753500" indent="-289808" eaLnBrk="0" hangingPunct="0">
              <a:defRPr sz="3700" b="1">
                <a:solidFill>
                  <a:srgbClr val="FF0000"/>
                </a:solidFill>
                <a:latin typeface="Arial" charset="0"/>
              </a:defRPr>
            </a:lvl2pPr>
            <a:lvl3pPr marL="1159231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3pPr>
            <a:lvl4pPr marL="1622923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4pPr>
            <a:lvl5pPr marL="2086615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5pPr>
            <a:lvl6pPr marL="2550307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6pPr>
            <a:lvl7pPr marL="3014000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7pPr>
            <a:lvl8pPr marL="3477692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8pPr>
            <a:lvl9pPr marL="3941384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3BE1C942-AFB6-42D1-8AEE-96DC5A944FCF}" type="slidenum">
              <a:rPr lang="en-US" sz="1200" b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0" tIns="46365" rIns="92730" bIns="46365"/>
          <a:lstStyle/>
          <a:p>
            <a:pPr eaLnBrk="1" hangingPunct="1"/>
            <a:r>
              <a:rPr lang="en-US" smtClean="0"/>
              <a:t>Walk during a break, over the noon hour, while waiting for a load of laundry to get done, after dinner, etc. </a:t>
            </a:r>
          </a:p>
        </p:txBody>
      </p:sp>
    </p:spTree>
    <p:extLst>
      <p:ext uri="{BB962C8B-B14F-4D97-AF65-F5344CB8AC3E}">
        <p14:creationId xmlns:p14="http://schemas.microsoft.com/office/powerpoint/2010/main" val="232099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rgbClr val="FF0000"/>
                </a:solidFill>
                <a:latin typeface="Arial" charset="0"/>
              </a:defRPr>
            </a:lvl1pPr>
            <a:lvl2pPr marL="753500" indent="-289808" eaLnBrk="0" hangingPunct="0">
              <a:defRPr sz="3700" b="1">
                <a:solidFill>
                  <a:srgbClr val="FF0000"/>
                </a:solidFill>
                <a:latin typeface="Arial" charset="0"/>
              </a:defRPr>
            </a:lvl2pPr>
            <a:lvl3pPr marL="1159231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3pPr>
            <a:lvl4pPr marL="1622923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4pPr>
            <a:lvl5pPr marL="2086615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5pPr>
            <a:lvl6pPr marL="2550307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6pPr>
            <a:lvl7pPr marL="3014000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7pPr>
            <a:lvl8pPr marL="3477692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8pPr>
            <a:lvl9pPr marL="3941384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202A29ED-E844-4664-B54D-F8451B62E26B}" type="slidenum">
              <a:rPr lang="en-US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0" tIns="46365" rIns="92730" bIns="46365"/>
          <a:lstStyle/>
          <a:p>
            <a:pPr eaLnBrk="1" hangingPunct="1"/>
            <a:r>
              <a:rPr lang="en-US" smtClean="0"/>
              <a:t>These are three main messages under “Foods to increase.”</a:t>
            </a:r>
          </a:p>
        </p:txBody>
      </p:sp>
    </p:spTree>
    <p:extLst>
      <p:ext uri="{BB962C8B-B14F-4D97-AF65-F5344CB8AC3E}">
        <p14:creationId xmlns:p14="http://schemas.microsoft.com/office/powerpoint/2010/main" val="92818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 b="1">
                <a:solidFill>
                  <a:srgbClr val="FF0000"/>
                </a:solidFill>
                <a:latin typeface="Arial" charset="0"/>
              </a:defRPr>
            </a:lvl1pPr>
            <a:lvl2pPr marL="753500" indent="-289808" eaLnBrk="0" hangingPunct="0">
              <a:defRPr sz="3700" b="1">
                <a:solidFill>
                  <a:srgbClr val="FF0000"/>
                </a:solidFill>
                <a:latin typeface="Arial" charset="0"/>
              </a:defRPr>
            </a:lvl2pPr>
            <a:lvl3pPr marL="1159231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3pPr>
            <a:lvl4pPr marL="1622923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4pPr>
            <a:lvl5pPr marL="2086615" indent="-231846" eaLnBrk="0" hangingPunct="0">
              <a:defRPr sz="3700" b="1">
                <a:solidFill>
                  <a:srgbClr val="FF0000"/>
                </a:solidFill>
                <a:latin typeface="Arial" charset="0"/>
              </a:defRPr>
            </a:lvl5pPr>
            <a:lvl6pPr marL="2550307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6pPr>
            <a:lvl7pPr marL="3014000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7pPr>
            <a:lvl8pPr marL="3477692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8pPr>
            <a:lvl9pPr marL="3941384" indent="-231846" algn="ctr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7DA4AF6F-EA84-497B-843B-C10F89BC544A}" type="slidenum">
              <a:rPr lang="en-US" sz="1200" b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30" tIns="46365" rIns="92730" bIns="46365"/>
          <a:lstStyle/>
          <a:p>
            <a:pPr eaLnBrk="1" hangingPunct="1"/>
            <a:r>
              <a:rPr lang="en-US" smtClean="0"/>
              <a:t>NOTE: This slide is for illustration purposes only. In real life, raw meat would not be placed next to foods that would be eaten uncooked.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59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9F8E6-2A22-4797-8F51-E40D1B9908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DF49F3-857A-4975-A18D-AEC5E70EEB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40EE8-833D-40BC-A1B7-C0D6BA23F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565E-FDC2-414A-84BD-A7B2CB8DB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327F6-63EF-45AA-B236-B6DA16C96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49F3-857A-4975-A18D-AEC5E70EE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FAD0-DF98-4DB6-A83B-3F0A54E97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7DDE6-1A0A-44D4-9685-96D01C10A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29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4F2A-8D15-4E08-8C52-B6C397D96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2C5A8-E5BB-41CB-A7A4-22ADD985E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0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B96B-0C9E-4414-88CA-AD2C33151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97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566E-7511-46CA-9607-5593A390B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2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BFAD0-DF98-4DB6-A83B-3F0A54E97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EA7A1-3BA3-4AA5-9F3C-B449FA9C9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2476-237F-4DC5-AF2C-BF391E0E6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2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40EE8-833D-40BC-A1B7-C0D6BA23F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12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565E-FDC2-414A-84BD-A7B2CB8DB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DDE6-1A0A-44D4-9685-96D01C10A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04F2A-8D15-4E08-8C52-B6C397D96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C5A8-E5BB-41CB-A7A4-22ADD985E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DB96B-0C9E-4414-88CA-AD2C33151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4566E-7511-46CA-9607-5593A390B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EA7A1-3BA3-4AA5-9F3C-B449FA9C9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D2476-237F-4DC5-AF2C-BF391E0E6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9FB7735-96C2-4996-A20D-610DBC1F71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7735-96C2-4996-A20D-610DBC1F7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June: </a:t>
            </a:r>
            <a:br>
              <a:rPr lang="en-US" sz="6000" dirty="0" smtClean="0"/>
            </a:br>
            <a:r>
              <a:rPr lang="en-US" sz="6000" dirty="0" smtClean="0"/>
              <a:t> Men’s Health Month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971800"/>
            <a:ext cx="7662863" cy="2895600"/>
          </a:xfrm>
          <a:noFill/>
        </p:spPr>
        <p:txBody>
          <a:bodyPr/>
          <a:lstStyle/>
          <a:p>
            <a:pPr marL="342900" indent="-342900"/>
            <a:r>
              <a:rPr lang="en-US" sz="3600" dirty="0" smtClean="0"/>
              <a:t>  </a:t>
            </a:r>
            <a:r>
              <a:rPr lang="en-US" sz="2800" dirty="0" smtClean="0"/>
              <a:t>Presented by:</a:t>
            </a:r>
          </a:p>
          <a:p>
            <a:pPr marL="342900" indent="-342900"/>
            <a:r>
              <a:rPr lang="en-US" sz="2800" dirty="0" smtClean="0"/>
              <a:t>   </a:t>
            </a:r>
            <a:r>
              <a:rPr lang="en-US" sz="2800" dirty="0" err="1" smtClean="0"/>
              <a:t>Louann</a:t>
            </a:r>
            <a:r>
              <a:rPr lang="en-US" sz="2800" dirty="0" smtClean="0"/>
              <a:t> Dent, RDN, LD</a:t>
            </a:r>
            <a:endParaRPr lang="en-US" sz="2800" dirty="0" smtClean="0"/>
          </a:p>
          <a:p>
            <a:pPr marL="342900" indent="-342900"/>
            <a:r>
              <a:rPr lang="en-US" sz="2800" dirty="0" smtClean="0"/>
              <a:t>   </a:t>
            </a:r>
            <a:r>
              <a:rPr lang="en-US" sz="2800" dirty="0" smtClean="0"/>
              <a:t>ldent@hy-vee.com</a:t>
            </a:r>
            <a:endParaRPr lang="en-US" sz="2800" dirty="0" smtClean="0"/>
          </a:p>
          <a:p>
            <a:pPr marL="342900" indent="-342900"/>
            <a:r>
              <a:rPr lang="en-US" sz="3600" dirty="0" smtClean="0"/>
              <a:t>  </a:t>
            </a:r>
            <a:r>
              <a:rPr lang="en-US" dirty="0" smtClean="0"/>
              <a:t> </a:t>
            </a:r>
            <a:endParaRPr lang="en-US" sz="3600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45C93820-5C0E-4E24-AB71-AB97C67AB083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grpSp>
        <p:nvGrpSpPr>
          <p:cNvPr id="36867" name="Group 7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pic>
          <p:nvPicPr>
            <p:cNvPr id="36868" name="Picture 8" descr="tv-workout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00"/>
            <a:stretch>
              <a:fillRect/>
            </a:stretch>
          </p:blipFill>
          <p:spPr bwMode="auto">
            <a:xfrm>
              <a:off x="0" y="606"/>
              <a:ext cx="5760" cy="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Rectangle 4"/>
            <p:cNvSpPr>
              <a:spLocks noChangeArrowheads="1"/>
            </p:cNvSpPr>
            <p:nvPr/>
          </p:nvSpPr>
          <p:spPr bwMode="auto">
            <a:xfrm>
              <a:off x="9" y="27"/>
              <a:ext cx="5715" cy="4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400" b="0">
                <a:solidFill>
                  <a:srgbClr val="000000"/>
                </a:solidFill>
              </a:endParaRPr>
            </a:p>
          </p:txBody>
        </p:sp>
        <p:sp>
          <p:nvSpPr>
            <p:cNvPr id="38918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5760" cy="980"/>
            </a:xfrm>
            <a:prstGeom prst="rect">
              <a:avLst/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09600" indent="-609600" eaLnBrk="0" hangingPunct="0">
                <a:buSzPct val="115000"/>
                <a:defRPr/>
              </a:pPr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Limit screen time or</a:t>
              </a:r>
            </a:p>
            <a:p>
              <a:pPr marL="609600" indent="-609600" eaLnBrk="0" hangingPunct="0">
                <a:buSzPct val="115000"/>
                <a:defRPr/>
              </a:pPr>
              <a:r>
                <a:rPr lang="en-US" sz="4800" dirty="0">
                  <a:solidFill>
                    <a:schemeClr val="bg1"/>
                  </a:solidFill>
                  <a:latin typeface="+mj-lt"/>
                </a:rPr>
                <a:t>watch and workout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80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686A0E0F-E34B-49D5-88C6-7BF9954144B6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7892" name="Picture 7" descr="3-clock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695"/>
              <a:ext cx="4080" cy="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9300" name="Rectangle 4"/>
            <p:cNvSpPr>
              <a:spLocks noChangeArrowheads="1"/>
            </p:cNvSpPr>
            <p:nvPr/>
          </p:nvSpPr>
          <p:spPr bwMode="auto">
            <a:xfrm>
              <a:off x="9" y="27"/>
              <a:ext cx="5715" cy="4272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94" name="AutoShape 5"/>
            <p:cNvSpPr>
              <a:spLocks noChangeArrowheads="1"/>
            </p:cNvSpPr>
            <p:nvPr/>
          </p:nvSpPr>
          <p:spPr bwMode="auto">
            <a:xfrm>
              <a:off x="284" y="950"/>
              <a:ext cx="1743" cy="13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8600" indent="-228600" eaLnBrk="0" hangingPunct="0">
                <a:buSzPct val="115000"/>
              </a:pPr>
              <a:r>
                <a:rPr lang="en-US" i="1" dirty="0" smtClean="0">
                  <a:solidFill>
                    <a:schemeClr val="tx1"/>
                  </a:solidFill>
                  <a:cs typeface="Arial" charset="0"/>
                </a:rPr>
                <a:t>Get active </a:t>
              </a:r>
            </a:p>
            <a:p>
              <a:pPr marL="228600" indent="-228600" eaLnBrk="0" hangingPunct="0">
                <a:buSzPct val="115000"/>
              </a:pPr>
              <a:endParaRPr lang="en-US" i="1" dirty="0">
                <a:solidFill>
                  <a:schemeClr val="tx1"/>
                </a:solidFill>
                <a:cs typeface="Arial" charset="0"/>
              </a:endParaRPr>
            </a:p>
            <a:p>
              <a:pPr marL="228600" indent="-228600" eaLnBrk="0" hangingPunct="0">
                <a:buSzPct val="115000"/>
              </a:pPr>
              <a:r>
                <a:rPr lang="en-US" i="1" dirty="0" smtClean="0">
                  <a:solidFill>
                    <a:schemeClr val="tx1"/>
                  </a:solidFill>
                  <a:cs typeface="Arial" charset="0"/>
                </a:rPr>
                <a:t>10 minutes</a:t>
              </a:r>
            </a:p>
            <a:p>
              <a:pPr marL="228600" indent="-228600" eaLnBrk="0" hangingPunct="0">
                <a:buSzPct val="115000"/>
              </a:pPr>
              <a:endParaRPr lang="en-US" i="1" dirty="0">
                <a:solidFill>
                  <a:schemeClr val="tx1"/>
                </a:solidFill>
                <a:cs typeface="Arial" charset="0"/>
              </a:endParaRPr>
            </a:p>
            <a:p>
              <a:pPr marL="228600" indent="-228600" eaLnBrk="0" hangingPunct="0">
                <a:buSzPct val="115000"/>
              </a:pPr>
              <a:r>
                <a:rPr lang="en-US" i="1" dirty="0" smtClean="0">
                  <a:solidFill>
                    <a:schemeClr val="tx1"/>
                  </a:solidFill>
                  <a:cs typeface="Arial" charset="0"/>
                </a:rPr>
                <a:t>3 times a </a:t>
              </a:r>
              <a:r>
                <a:rPr lang="en-US" i="1" dirty="0">
                  <a:solidFill>
                    <a:schemeClr val="tx1"/>
                  </a:solidFill>
                  <a:cs typeface="Arial" charset="0"/>
                </a:rPr>
                <a:t>day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5758" cy="720"/>
            </a:xfrm>
            <a:prstGeom prst="rect">
              <a:avLst/>
            </a:prstGeom>
            <a:solidFill>
              <a:srgbClr val="000000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/>
            <a:p>
              <a:pPr marL="609600" indent="-609600" eaLnBrk="0" hangingPunct="0">
                <a:buSzPct val="115000"/>
                <a:defRPr/>
              </a:pPr>
              <a:r>
                <a:rPr lang="en-US" sz="6600" dirty="0">
                  <a:solidFill>
                    <a:schemeClr val="bg1"/>
                  </a:solidFill>
                  <a:latin typeface="+mj-lt"/>
                </a:rPr>
                <a:t>Short on time?</a:t>
              </a:r>
              <a:r>
                <a:rPr 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69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629400" cy="838200"/>
          </a:xfrm>
        </p:spPr>
        <p:txBody>
          <a:bodyPr/>
          <a:lstStyle/>
          <a:p>
            <a:pPr algn="ctr"/>
            <a:r>
              <a:rPr lang="en-US" sz="3600" dirty="0" smtClean="0"/>
              <a:t>Improve Your Diet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6324600" cy="3962400"/>
          </a:xfrm>
        </p:spPr>
        <p:txBody>
          <a:bodyPr/>
          <a:lstStyle/>
          <a:p>
            <a:r>
              <a:rPr lang="en-US" sz="3600" dirty="0" smtClean="0"/>
              <a:t>Variety, Moderation and Balance.</a:t>
            </a:r>
          </a:p>
          <a:p>
            <a:r>
              <a:rPr lang="en-US" sz="3600" dirty="0" smtClean="0"/>
              <a:t>Rich in fruits, vegetables, whole grains &amp; low-fat foods.</a:t>
            </a:r>
          </a:p>
        </p:txBody>
      </p:sp>
    </p:spTree>
    <p:extLst>
      <p:ext uri="{BB962C8B-B14F-4D97-AF65-F5344CB8AC3E}">
        <p14:creationId xmlns:p14="http://schemas.microsoft.com/office/powerpoint/2010/main" val="20163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anchor="t"/>
          <a:lstStyle/>
          <a:p>
            <a:pPr eaLnBrk="1" hangingPunct="1"/>
            <a:r>
              <a:rPr lang="en-US" sz="5400" smtClean="0"/>
              <a:t>Choose MyPlate “Menu”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4038600" cy="2743200"/>
          </a:xfrm>
          <a:noFill/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cs typeface="Arial" charset="0"/>
              </a:rPr>
              <a:t>Foods to</a:t>
            </a:r>
            <a:br>
              <a:rPr lang="en-US" sz="4000" smtClean="0">
                <a:solidFill>
                  <a:srgbClr val="FF0000"/>
                </a:solidFill>
                <a:cs typeface="Arial" charset="0"/>
              </a:rPr>
            </a:br>
            <a:r>
              <a:rPr lang="en-US" sz="4000" smtClean="0">
                <a:solidFill>
                  <a:srgbClr val="FF0000"/>
                </a:solidFill>
                <a:cs typeface="Arial" charset="0"/>
              </a:rPr>
              <a:t>increase</a:t>
            </a:r>
          </a:p>
          <a:p>
            <a:pPr marL="914400" lvl="1" indent="-457200" eaLnBrk="1" hangingPunct="1"/>
            <a:r>
              <a:rPr lang="en-US" sz="2800" smtClean="0">
                <a:cs typeface="Arial" charset="0"/>
              </a:rPr>
              <a:t>Make half your plate fruits and vegetables</a:t>
            </a:r>
          </a:p>
          <a:p>
            <a:pPr marL="914400" lvl="1" indent="-457200" eaLnBrk="1" hangingPunct="1"/>
            <a:r>
              <a:rPr lang="en-US" sz="2800" smtClean="0">
                <a:cs typeface="Arial" charset="0"/>
              </a:rPr>
              <a:t>Make at least half your grains whole grains</a:t>
            </a:r>
          </a:p>
          <a:p>
            <a:pPr marL="914400" lvl="1" indent="-457200" eaLnBrk="1" hangingPunct="1"/>
            <a:r>
              <a:rPr lang="en-US" sz="2800" smtClean="0">
                <a:cs typeface="Arial" charset="0"/>
              </a:rPr>
              <a:t>Switch to fat-free or low-fat (1%) milk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FD80A07D-1B67-4519-AF47-8EDAE902B6C9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pic>
        <p:nvPicPr>
          <p:cNvPr id="40964" name="Picture 4" descr="myplate_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79901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77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F430CFF1-6B10-44F6-A25A-43F2A6834D39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719300" name="Rectangle 4"/>
          <p:cNvSpPr>
            <a:spLocks noChangeArrowheads="1"/>
          </p:cNvSpPr>
          <p:nvPr/>
        </p:nvSpPr>
        <p:spPr bwMode="auto">
          <a:xfrm>
            <a:off x="14288" y="42863"/>
            <a:ext cx="9072562" cy="6781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 txBox="1">
            <a:spLocks noGrp="1"/>
          </p:cNvSpPr>
          <p:nvPr/>
        </p:nvSpPr>
        <p:spPr>
          <a:xfrm>
            <a:off x="0" y="6373813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l" eaLnBrk="0" hangingPunct="0">
              <a:defRPr/>
            </a:pPr>
            <a:fld id="{FD230A3F-B5CE-4BA6-8D70-AD144AFA999A}" type="slidenum"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l" eaLnBrk="0" hangingPunct="0">
                <a:defRPr/>
              </a:pPr>
              <a:t>14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0" y="-1588"/>
            <a:ext cx="9137650" cy="6856413"/>
            <a:chOff x="0" y="-1"/>
            <a:chExt cx="5756" cy="4319"/>
          </a:xfrm>
        </p:grpSpPr>
        <p:pic>
          <p:nvPicPr>
            <p:cNvPr id="20487" name="Picture 7" descr="healthyfoo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3" r="7349"/>
            <a:stretch>
              <a:fillRect/>
            </a:stretch>
          </p:blipFill>
          <p:spPr bwMode="auto">
            <a:xfrm>
              <a:off x="0" y="0"/>
              <a:ext cx="5756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 rot="5400000">
              <a:off x="-1925" y="1924"/>
              <a:ext cx="4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Photo courtesy of National Cancer Institute</a:t>
              </a:r>
            </a:p>
          </p:txBody>
        </p:sp>
      </p:grpSp>
      <p:sp>
        <p:nvSpPr>
          <p:cNvPr id="148486" name="AutoShape 6"/>
          <p:cNvSpPr>
            <a:spLocks noChangeArrowheads="1"/>
          </p:cNvSpPr>
          <p:nvPr/>
        </p:nvSpPr>
        <p:spPr bwMode="auto">
          <a:xfrm>
            <a:off x="4114800" y="19050"/>
            <a:ext cx="5029200" cy="39576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33CC33"/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Eat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more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nutrient-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dense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foods</a:t>
            </a:r>
            <a:r>
              <a:rPr lang="en-US" sz="4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37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66800"/>
            <a:ext cx="6629400" cy="838200"/>
          </a:xfrm>
        </p:spPr>
        <p:txBody>
          <a:bodyPr/>
          <a:lstStyle/>
          <a:p>
            <a:r>
              <a:rPr lang="en-US" sz="4400" dirty="0" smtClean="0"/>
              <a:t>Limit Saturated Fat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0"/>
            <a:ext cx="6324600" cy="3962400"/>
          </a:xfrm>
        </p:spPr>
        <p:txBody>
          <a:bodyPr/>
          <a:lstStyle/>
          <a:p>
            <a:pPr>
              <a:buFont typeface="Wingdings" charset="2"/>
              <a:buChar char="l"/>
              <a:defRPr/>
            </a:pPr>
            <a:r>
              <a:rPr lang="en-US" dirty="0"/>
              <a:t>Found primarily in </a:t>
            </a:r>
            <a:r>
              <a:rPr lang="en-US" b="1" i="1" dirty="0"/>
              <a:t>animal</a:t>
            </a:r>
            <a:r>
              <a:rPr lang="en-US" dirty="0"/>
              <a:t> sources and are usually </a:t>
            </a:r>
            <a:r>
              <a:rPr lang="en-US" b="1" i="1" dirty="0"/>
              <a:t>solid</a:t>
            </a:r>
            <a:r>
              <a:rPr lang="en-US" dirty="0"/>
              <a:t> at room temperature.</a:t>
            </a:r>
          </a:p>
          <a:p>
            <a:pPr>
              <a:buFont typeface="Wingdings" charset="2"/>
              <a:buChar char="l"/>
              <a:defRPr/>
            </a:pPr>
            <a:r>
              <a:rPr lang="en-US" dirty="0"/>
              <a:t>Responsible for raising cholesterol levels.</a:t>
            </a:r>
          </a:p>
          <a:p>
            <a:pPr>
              <a:buFont typeface="Wingdings" charset="2"/>
              <a:buChar char="l"/>
              <a:defRPr/>
            </a:pPr>
            <a:endParaRPr lang="en-US" sz="1200" dirty="0"/>
          </a:p>
          <a:p>
            <a:pPr>
              <a:buFont typeface="Wingdings" charset="2"/>
              <a:buChar char="l"/>
              <a:defRPr/>
            </a:pPr>
            <a:r>
              <a:rPr lang="en-US" dirty="0"/>
              <a:t>Dietary sources:</a:t>
            </a:r>
          </a:p>
          <a:p>
            <a:pPr lvl="1">
              <a:buFont typeface="Wingdings" charset="2"/>
              <a:buChar char="l"/>
              <a:defRPr/>
            </a:pPr>
            <a:r>
              <a:rPr lang="en-US" dirty="0"/>
              <a:t>Lard, meats, egg yolks, whole milk, sour cream shortening, salad dressings, whipping cream, chocolate, cheeses, ice cream, mayonnaise, butter, margarine, and coconut and palm oils.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What is Saturated Fats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8229600" cy="5257800"/>
          </a:xfrm>
        </p:spPr>
        <p:txBody>
          <a:bodyPr/>
          <a:lstStyle/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Found primarily in </a:t>
            </a:r>
            <a:r>
              <a:rPr lang="en-US" b="1" i="1" dirty="0" smtClean="0"/>
              <a:t>animal</a:t>
            </a:r>
            <a:r>
              <a:rPr lang="en-US" dirty="0" smtClean="0"/>
              <a:t> sources and are usually </a:t>
            </a:r>
            <a:r>
              <a:rPr lang="en-US" b="1" i="1" dirty="0" smtClean="0"/>
              <a:t>solid</a:t>
            </a:r>
            <a:r>
              <a:rPr lang="en-US" dirty="0" smtClean="0"/>
              <a:t> at room temperature.</a:t>
            </a:r>
          </a:p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Responsible for raising cholesterol levels.</a:t>
            </a:r>
          </a:p>
          <a:p>
            <a:pPr eaLnBrk="1" hangingPunct="1">
              <a:buFont typeface="Wingdings" charset="2"/>
              <a:buChar char="l"/>
              <a:defRPr/>
            </a:pPr>
            <a:endParaRPr lang="en-US" sz="1200" dirty="0" smtClean="0"/>
          </a:p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Dietary sources:</a:t>
            </a:r>
          </a:p>
          <a:p>
            <a:pPr lvl="1" eaLnBrk="1" hangingPunct="1">
              <a:buFont typeface="Wingdings" charset="2"/>
              <a:buChar char="l"/>
              <a:defRPr/>
            </a:pPr>
            <a:r>
              <a:rPr lang="en-US" dirty="0" smtClean="0"/>
              <a:t>Lard, meats, egg yolks, whole milk, sour cream shortening, salad dressings, whipping cream, chocolate, cheeses, ice cream, mayonnaise, butter, margarine, and coconut and palm oils.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Monounsaturated Fats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Thought to </a:t>
            </a:r>
            <a:r>
              <a:rPr lang="en-US" b="1" dirty="0" smtClean="0"/>
              <a:t>raise HDL</a:t>
            </a:r>
            <a:r>
              <a:rPr lang="en-US" dirty="0" smtClean="0"/>
              <a:t> (good) cholesterol and </a:t>
            </a:r>
            <a:r>
              <a:rPr lang="en-US" b="1" dirty="0" smtClean="0"/>
              <a:t>lower LDL</a:t>
            </a:r>
            <a:r>
              <a:rPr lang="en-US" dirty="0" smtClean="0"/>
              <a:t> (bad) cholesterol</a:t>
            </a:r>
          </a:p>
          <a:p>
            <a:pPr eaLnBrk="1" hangingPunct="1">
              <a:buFont typeface="Wingdings" charset="2"/>
              <a:buChar char="l"/>
              <a:defRPr/>
            </a:pPr>
            <a:endParaRPr lang="en-US" dirty="0" smtClean="0"/>
          </a:p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Best dietary sources:</a:t>
            </a:r>
          </a:p>
          <a:p>
            <a:pPr lvl="1" eaLnBrk="1" hangingPunct="1">
              <a:buFont typeface="Wingdings" charset="2"/>
              <a:buChar char="l"/>
              <a:defRPr/>
            </a:pPr>
            <a:r>
              <a:rPr lang="en-US" dirty="0" smtClean="0"/>
              <a:t>Canola, olive and peanut 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/>
              <a:t>Omega-3 Fatty Acids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Research has shown that this type of fat prevents blood platelets from “clumping” together and sticking to the artery walls</a:t>
            </a:r>
          </a:p>
          <a:p>
            <a:pPr lvl="1" eaLnBrk="1" hangingPunct="1">
              <a:buFont typeface="Wingdings" charset="2"/>
              <a:buChar char="l"/>
              <a:defRPr/>
            </a:pPr>
            <a:r>
              <a:rPr lang="en-US" dirty="0" smtClean="0"/>
              <a:t>Helps prevent heart disease</a:t>
            </a:r>
          </a:p>
          <a:p>
            <a:pPr lvl="1" eaLnBrk="1" hangingPunct="1">
              <a:buFont typeface="Wingdings" charset="2"/>
              <a:buChar char="l"/>
              <a:defRPr/>
            </a:pPr>
            <a:endParaRPr lang="en-US" dirty="0" smtClean="0"/>
          </a:p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Best dietary sources:</a:t>
            </a:r>
          </a:p>
          <a:p>
            <a:pPr lvl="1" eaLnBrk="1" hangingPunct="1">
              <a:buFont typeface="Wingdings" charset="2"/>
              <a:buChar char="l"/>
              <a:defRPr/>
            </a:pPr>
            <a:r>
              <a:rPr lang="en-US" dirty="0" smtClean="0"/>
              <a:t>Flax, </a:t>
            </a:r>
            <a:r>
              <a:rPr lang="en-US" dirty="0" err="1" smtClean="0"/>
              <a:t>chia</a:t>
            </a:r>
            <a:r>
              <a:rPr lang="en-US" dirty="0" smtClean="0"/>
              <a:t> seeds or fish 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Polyunsaturated Fats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Recent research suggests that polyunsaturated fats lower both HDL (good) and LDL (bad) cholesterol</a:t>
            </a:r>
          </a:p>
          <a:p>
            <a:pPr eaLnBrk="1" hangingPunct="1">
              <a:buFont typeface="Wingdings" charset="2"/>
              <a:buChar char="l"/>
              <a:defRPr/>
            </a:pPr>
            <a:endParaRPr lang="en-US" dirty="0" smtClean="0"/>
          </a:p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Best dietary sources:</a:t>
            </a:r>
          </a:p>
          <a:p>
            <a:pPr lvl="1" eaLnBrk="1" hangingPunct="1">
              <a:buFont typeface="Wingdings" charset="2"/>
              <a:buChar char="l"/>
              <a:defRPr/>
            </a:pPr>
            <a:r>
              <a:rPr lang="en-US" dirty="0" smtClean="0"/>
              <a:t>Safflower, sunflower, corn, soybean, and cottonseed 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629400" cy="838200"/>
          </a:xfrm>
        </p:spPr>
        <p:txBody>
          <a:bodyPr/>
          <a:lstStyle/>
          <a:p>
            <a:pPr algn="ctr"/>
            <a:r>
              <a:rPr lang="en-US" dirty="0" smtClean="0"/>
              <a:t>Men’s Health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6324600" cy="3962400"/>
          </a:xfrm>
        </p:spPr>
        <p:txBody>
          <a:bodyPr/>
          <a:lstStyle/>
          <a:p>
            <a:r>
              <a:rPr lang="en-US" dirty="0" smtClean="0"/>
              <a:t>Celebrated in the week leading up to and including Father’s Day.</a:t>
            </a:r>
          </a:p>
          <a:p>
            <a:r>
              <a:rPr lang="en-US" dirty="0" smtClean="0"/>
              <a:t>Purpose:  </a:t>
            </a:r>
          </a:p>
          <a:p>
            <a:pPr lvl="1"/>
            <a:r>
              <a:rPr lang="en-US" dirty="0" smtClean="0"/>
              <a:t>Increase awareness of preventable health problems and encourage early detection and treatment of disease among men and boys.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/>
              <a:t>Trans Fatty Acids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Lab altered fat (not found in nature)</a:t>
            </a:r>
          </a:p>
          <a:p>
            <a:pPr lvl="1">
              <a:buFont typeface="Wingdings" charset="2"/>
              <a:buChar char="l"/>
              <a:defRPr/>
            </a:pPr>
            <a:r>
              <a:rPr lang="en-US" dirty="0" smtClean="0"/>
              <a:t>Ingredients: partially hydrogenated or hydrogenated oils</a:t>
            </a:r>
          </a:p>
          <a:p>
            <a:pPr lvl="1">
              <a:buFont typeface="Wingdings" charset="2"/>
              <a:buChar char="l"/>
              <a:defRPr/>
            </a:pPr>
            <a:r>
              <a:rPr lang="en-US" dirty="0" smtClean="0"/>
              <a:t>Found in baked goods, fast food fried foods, tortillas, crackers, cookies, other processed foods</a:t>
            </a:r>
          </a:p>
          <a:p>
            <a:pPr eaLnBrk="1" hangingPunct="1">
              <a:buFont typeface="Wingdings" charset="2"/>
              <a:buChar char="l"/>
              <a:defRPr/>
            </a:pPr>
            <a:r>
              <a:rPr lang="en-US" dirty="0" smtClean="0"/>
              <a:t>Research has shown that trans fatty acids affect blood cholesterol much like saturated fats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Step Two: Know Your Numbers</a:t>
            </a:r>
          </a:p>
        </p:txBody>
      </p:sp>
      <p:graphicFrame>
        <p:nvGraphicFramePr>
          <p:cNvPr id="36910" name="Group 46"/>
          <p:cNvGraphicFramePr>
            <a:graphicFrameLocks noGrp="1"/>
          </p:cNvGraphicFramePr>
          <p:nvPr>
            <p:ph type="tbl" idx="1"/>
          </p:nvPr>
        </p:nvGraphicFramePr>
        <p:xfrm>
          <a:off x="1066800" y="1828800"/>
          <a:ext cx="7772400" cy="4572000"/>
        </p:xfrm>
        <a:graphic>
          <a:graphicData uri="http://schemas.openxmlformats.org/drawingml/2006/table">
            <a:tbl>
              <a:tblPr/>
              <a:tblGrid>
                <a:gridCol w="1576552"/>
                <a:gridCol w="1472543"/>
                <a:gridCol w="1521810"/>
                <a:gridCol w="1524547"/>
                <a:gridCol w="1676948"/>
              </a:tblGrid>
              <a:tr h="127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Cholesterol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LDL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Cholesterol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Cholesterol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Triglycerides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Desirable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&lt;200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&lt;100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≥ 60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&lt;150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Borderline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High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200 – 239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130 – 159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40 – 59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150 – 199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High Risk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≥ 240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≥ 160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≥ 40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≥ 200 mg/dl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762000"/>
            <a:ext cx="7772400" cy="14478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Don’t forget Water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46438" y="2620963"/>
            <a:ext cx="5715000" cy="1981200"/>
          </a:xfrm>
          <a:noFill/>
        </p:spPr>
        <p:txBody>
          <a:bodyPr/>
          <a:lstStyle/>
          <a:p>
            <a:pPr marL="342900" indent="-342900"/>
            <a:r>
              <a:rPr lang="en-US" sz="4000" dirty="0" smtClean="0"/>
              <a:t>Water is one of the most important nutrients in your diet.</a:t>
            </a:r>
          </a:p>
        </p:txBody>
      </p:sp>
      <p:graphicFrame>
        <p:nvGraphicFramePr>
          <p:cNvPr id="8194" name="Object 4"/>
          <p:cNvGraphicFramePr>
            <a:graphicFrameLocks/>
          </p:cNvGraphicFramePr>
          <p:nvPr/>
        </p:nvGraphicFramePr>
        <p:xfrm>
          <a:off x="747713" y="2493963"/>
          <a:ext cx="2259012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ClipArt" r:id="rId3" imgW="2044440" imgH="3657600" progId="">
                  <p:embed/>
                </p:oleObj>
              </mc:Choice>
              <mc:Fallback>
                <p:oleObj name="ClipArt" r:id="rId3" imgW="2044440" imgH="365760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493963"/>
                        <a:ext cx="2259012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77825"/>
            <a:ext cx="7086600" cy="1411288"/>
          </a:xfrm>
        </p:spPr>
        <p:txBody>
          <a:bodyPr/>
          <a:lstStyle/>
          <a:p>
            <a:pPr algn="ctr">
              <a:defRPr/>
            </a:pPr>
            <a:r>
              <a:rPr lang="en-US" sz="4400" dirty="0" smtClean="0"/>
              <a:t>How Much is Enough?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828800"/>
            <a:ext cx="7772400" cy="4205288"/>
          </a:xfrm>
          <a:noFill/>
        </p:spPr>
        <p:txBody>
          <a:bodyPr/>
          <a:lstStyle/>
          <a:p>
            <a:r>
              <a:rPr lang="en-US" sz="2800" dirty="0" smtClean="0"/>
              <a:t>Before exercise</a:t>
            </a:r>
            <a:endParaRPr lang="en-US" dirty="0" smtClean="0"/>
          </a:p>
          <a:p>
            <a:pPr lvl="1"/>
            <a:r>
              <a:rPr lang="en-US" sz="2400" dirty="0" smtClean="0"/>
              <a:t>Up to two hours before exercise, drink at </a:t>
            </a:r>
          </a:p>
          <a:p>
            <a:pPr lvl="1">
              <a:buFont typeface="Monotype Sorts" pitchFamily="2" charset="2"/>
              <a:buNone/>
            </a:pPr>
            <a:r>
              <a:rPr lang="en-US" sz="2400" dirty="0" smtClean="0"/>
              <a:t>	least 16 oz. of fluid</a:t>
            </a:r>
          </a:p>
          <a:p>
            <a:pPr lvl="1"/>
            <a:r>
              <a:rPr lang="en-US" sz="2400" dirty="0" smtClean="0"/>
              <a:t>5 to 10 minutes before exercise, drink 4 - 8 oz. of fluid</a:t>
            </a:r>
          </a:p>
          <a:p>
            <a:r>
              <a:rPr lang="en-US" sz="2800" dirty="0" smtClean="0"/>
              <a:t>During exercise</a:t>
            </a:r>
          </a:p>
          <a:p>
            <a:pPr lvl="1"/>
            <a:r>
              <a:rPr lang="en-US" sz="2400" dirty="0" smtClean="0"/>
              <a:t>8 oz. of fluid every 15 - 20 minutes</a:t>
            </a:r>
            <a:endParaRPr lang="en-US" dirty="0" smtClean="0"/>
          </a:p>
          <a:p>
            <a:r>
              <a:rPr lang="en-US" sz="2800" dirty="0" smtClean="0"/>
              <a:t>After exercise</a:t>
            </a:r>
            <a:endParaRPr lang="en-US" dirty="0" smtClean="0"/>
          </a:p>
          <a:p>
            <a:pPr lvl="1"/>
            <a:r>
              <a:rPr lang="en-US" sz="2400" dirty="0" smtClean="0"/>
              <a:t>Drink 2 cups fluid for every pound lost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00200" y="1728788"/>
            <a:ext cx="6477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010400" cy="289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/>
              <a:t>Questions?  </a:t>
            </a:r>
          </a:p>
          <a:p>
            <a:pPr>
              <a:spcBef>
                <a:spcPct val="50000"/>
              </a:spcBef>
            </a:pPr>
            <a:endParaRPr lang="en-US" sz="4400" dirty="0"/>
          </a:p>
          <a:p>
            <a:pPr>
              <a:spcBef>
                <a:spcPct val="50000"/>
              </a:spcBef>
            </a:pPr>
            <a:r>
              <a:rPr lang="en-US" dirty="0" smtClean="0"/>
              <a:t> Contact: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191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err="1" smtClean="0"/>
              <a:t>Louann</a:t>
            </a:r>
            <a:r>
              <a:rPr lang="en-US" dirty="0" smtClean="0"/>
              <a:t> Dent, RDN, LD</a:t>
            </a:r>
            <a:endParaRPr lang="en-US" dirty="0" smtClean="0"/>
          </a:p>
          <a:p>
            <a:pPr marL="342900" indent="-342900"/>
            <a:r>
              <a:rPr lang="en-US" dirty="0" smtClean="0"/>
              <a:t>ldent@hy-vee.com</a:t>
            </a:r>
            <a:endParaRPr lang="en-US" dirty="0" smtClean="0"/>
          </a:p>
          <a:p>
            <a:pPr marL="342900" indent="-342900"/>
            <a:r>
              <a:rPr lang="en-US" dirty="0" smtClean="0"/>
              <a:t>913-831-4447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6629400" cy="838200"/>
          </a:xfrm>
        </p:spPr>
        <p:txBody>
          <a:bodyPr/>
          <a:lstStyle/>
          <a:p>
            <a:r>
              <a:rPr lang="en-US" sz="3600" dirty="0" smtClean="0"/>
              <a:t>Tips for men on how to take better care of themselves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6324600" cy="3962400"/>
          </a:xfrm>
        </p:spPr>
        <p:txBody>
          <a:bodyPr/>
          <a:lstStyle/>
          <a:p>
            <a:r>
              <a:rPr lang="en-US" sz="3200" dirty="0" smtClean="0"/>
              <a:t>Get Regular Check-ups.</a:t>
            </a:r>
          </a:p>
          <a:p>
            <a:pPr lvl="1"/>
            <a:r>
              <a:rPr lang="en-US" sz="3200" dirty="0" smtClean="0"/>
              <a:t>If you cannot remember the last time you had a complete physical, call your doctor and make an appointment.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35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Attention to Warning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bowel or bladder habits.</a:t>
            </a:r>
          </a:p>
          <a:p>
            <a:r>
              <a:rPr lang="en-US" dirty="0" smtClean="0"/>
              <a:t>Persistent backaches</a:t>
            </a:r>
          </a:p>
          <a:p>
            <a:r>
              <a:rPr lang="en-US" dirty="0" smtClean="0"/>
              <a:t>Recurrent chest pains</a:t>
            </a:r>
          </a:p>
          <a:p>
            <a:r>
              <a:rPr lang="en-US" dirty="0" smtClean="0"/>
              <a:t>Extreme fatigue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Need </a:t>
            </a:r>
            <a:r>
              <a:rPr lang="en-US" u="sng" smtClean="0"/>
              <a:t>more information?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www.menshealthnetwork.org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more Physically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June is a great time to start a healthier lifestyle.</a:t>
            </a:r>
          </a:p>
          <a:p>
            <a:r>
              <a:rPr lang="en-US" sz="2800" dirty="0" smtClean="0"/>
              <a:t>Aim for 30-60 minutes most days.  You can even spread it out over the course of your day.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51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94B39336-32E7-43C5-B277-B1A8C9130487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grpSp>
        <p:nvGrpSpPr>
          <p:cNvPr id="30723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19300" name="Rectangle 4"/>
            <p:cNvSpPr>
              <a:spLocks noChangeArrowheads="1"/>
            </p:cNvSpPr>
            <p:nvPr/>
          </p:nvSpPr>
          <p:spPr bwMode="auto">
            <a:xfrm>
              <a:off x="9" y="27"/>
              <a:ext cx="5715" cy="4272"/>
            </a:xfrm>
            <a:prstGeom prst="rect">
              <a:avLst/>
            </a:prstGeom>
            <a:noFill/>
            <a:ln w="1270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defRPr/>
              </a:pPr>
              <a:endParaRPr lang="en-US" sz="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725" name="Picture 8" descr="produce-scale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768"/>
              <a:ext cx="2112" cy="355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6" name="Picture 9" descr="bathrroom-scale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1"/>
              <a:ext cx="1824" cy="34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7" name="Picture 10" descr="physical-activity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816"/>
              <a:ext cx="1824" cy="35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6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5760" cy="826"/>
            </a:xfrm>
            <a:prstGeom prst="rect">
              <a:avLst/>
            </a:prstGeom>
            <a:solidFill>
              <a:schemeClr val="tx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5088" indent="-65088" eaLnBrk="0" hangingPunct="0">
                <a:buSzPct val="115000"/>
                <a:defRPr/>
              </a:pP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Physical activity and diet important regardless of weight!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0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5103CB26-26CB-4366-AD6A-9C69539718D1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719300" name="Rectangle 4"/>
          <p:cNvSpPr>
            <a:spLocks noChangeArrowheads="1"/>
          </p:cNvSpPr>
          <p:nvPr/>
        </p:nvSpPr>
        <p:spPr bwMode="auto">
          <a:xfrm>
            <a:off x="14288" y="42863"/>
            <a:ext cx="9072562" cy="6781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673100" y="2362200"/>
            <a:ext cx="2714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buSzPct val="115000"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 “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My idea of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exercise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is a good brisk sit.”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cs typeface="Arial" charset="0"/>
              </a:rPr>
              <a:t>~ Phyllis Diller</a:t>
            </a:r>
          </a:p>
        </p:txBody>
      </p:sp>
      <p:pic>
        <p:nvPicPr>
          <p:cNvPr id="31749" name="Picture 6" descr="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7"/>
          <a:stretch>
            <a:fillRect/>
          </a:stretch>
        </p:blipFill>
        <p:spPr bwMode="auto">
          <a:xfrm>
            <a:off x="3387725" y="0"/>
            <a:ext cx="5762625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50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028E9942-5ED9-480A-9328-A93B5EFD88F0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719300" name="Rectangle 4"/>
          <p:cNvSpPr>
            <a:spLocks noChangeArrowheads="1"/>
          </p:cNvSpPr>
          <p:nvPr/>
        </p:nvSpPr>
        <p:spPr bwMode="auto">
          <a:xfrm>
            <a:off x="14288" y="42863"/>
            <a:ext cx="9072562" cy="6781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5" descr="bi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9613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6019800" y="1185862"/>
            <a:ext cx="28035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buSzPct val="115000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Moderate 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aerobic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activity</a:t>
            </a:r>
            <a:br>
              <a:rPr lang="en-US" dirty="0">
                <a:solidFill>
                  <a:schemeClr val="tx1"/>
                </a:solidFill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cs typeface="Arial" charset="0"/>
              </a:rPr>
              <a:t>increases breathing and heart rate somewhat</a:t>
            </a:r>
          </a:p>
        </p:txBody>
      </p:sp>
    </p:spTree>
    <p:extLst>
      <p:ext uri="{BB962C8B-B14F-4D97-AF65-F5344CB8AC3E}">
        <p14:creationId xmlns:p14="http://schemas.microsoft.com/office/powerpoint/2010/main" val="235118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fld id="{6E807FF3-2413-4DA1-8216-5A37D7F2534C}" type="slidenum">
              <a:rPr lang="en-US" sz="1400" b="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400" b="0" smtClean="0">
              <a:solidFill>
                <a:schemeClr val="tx1"/>
              </a:solidFill>
            </a:endParaRPr>
          </a:p>
        </p:txBody>
      </p:sp>
      <p:sp>
        <p:nvSpPr>
          <p:cNvPr id="1719300" name="Rectangle 4"/>
          <p:cNvSpPr>
            <a:spLocks noChangeArrowheads="1"/>
          </p:cNvSpPr>
          <p:nvPr/>
        </p:nvSpPr>
        <p:spPr bwMode="auto">
          <a:xfrm>
            <a:off x="0" y="42863"/>
            <a:ext cx="9072563" cy="67818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defRPr/>
            </a:pPr>
            <a:endParaRPr lang="en-US" sz="4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952606" y="1066800"/>
            <a:ext cx="3505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" indent="-57150" algn="l" eaLnBrk="0" hangingPunct="0">
              <a:buSzPct val="115000"/>
            </a:pPr>
            <a:r>
              <a:rPr lang="en-US" sz="4000" dirty="0">
                <a:solidFill>
                  <a:srgbClr val="000000"/>
                </a:solidFill>
                <a:cs typeface="Arial" charset="0"/>
              </a:rPr>
              <a:t>Vigorous aerobic </a:t>
            </a:r>
            <a:br>
              <a:rPr lang="en-US" sz="4000" dirty="0">
                <a:solidFill>
                  <a:srgbClr val="000000"/>
                </a:solidFill>
                <a:cs typeface="Arial" charset="0"/>
              </a:rPr>
            </a:br>
            <a:r>
              <a:rPr lang="en-US" sz="4000" dirty="0">
                <a:solidFill>
                  <a:srgbClr val="000000"/>
                </a:solidFill>
                <a:cs typeface="Arial" charset="0"/>
              </a:rPr>
              <a:t>activity greatly increases heart rate and breathing</a:t>
            </a:r>
          </a:p>
        </p:txBody>
      </p:sp>
      <p:pic>
        <p:nvPicPr>
          <p:cNvPr id="35845" name="Picture 6" descr="treadm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89463" cy="6861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8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overview presentatio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814</Words>
  <Application>Microsoft Office PowerPoint</Application>
  <PresentationFormat>On-screen Show (4:3)</PresentationFormat>
  <Paragraphs>148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Garamond</vt:lpstr>
      <vt:lpstr>Monotype Sorts</vt:lpstr>
      <vt:lpstr>Times New Roman</vt:lpstr>
      <vt:lpstr>Trebuchet MS</vt:lpstr>
      <vt:lpstr>Wingdings</vt:lpstr>
      <vt:lpstr>Project overview presentation</vt:lpstr>
      <vt:lpstr>Office Theme</vt:lpstr>
      <vt:lpstr>ClipArt</vt:lpstr>
      <vt:lpstr>June:   Men’s Health Month</vt:lpstr>
      <vt:lpstr>Men’s Health Week</vt:lpstr>
      <vt:lpstr>Tips for men on how to take better care of themselves</vt:lpstr>
      <vt:lpstr>Pay Attention to Warning Signs</vt:lpstr>
      <vt:lpstr>Be more Physically Active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 Your Diet</vt:lpstr>
      <vt:lpstr>Choose MyPlate “Menu”</vt:lpstr>
      <vt:lpstr>PowerPoint Presentation</vt:lpstr>
      <vt:lpstr>Limit Saturated Fat</vt:lpstr>
      <vt:lpstr>What is Saturated Fats</vt:lpstr>
      <vt:lpstr>Monounsaturated Fats</vt:lpstr>
      <vt:lpstr>Omega-3 Fatty Acids</vt:lpstr>
      <vt:lpstr>Polyunsaturated Fats</vt:lpstr>
      <vt:lpstr>Trans Fatty Acids</vt:lpstr>
      <vt:lpstr>Step Two: Know Your Numbers</vt:lpstr>
      <vt:lpstr>Don’t forget Water</vt:lpstr>
      <vt:lpstr>How Much is Enough?</vt:lpstr>
      <vt:lpstr>PowerPoint Presentation</vt:lpstr>
    </vt:vector>
  </TitlesOfParts>
  <Company>Hy-Vee,Inc.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Fighters  Health &amp; Nutrition:</dc:title>
  <dc:creator>1610dietitian</dc:creator>
  <cp:lastModifiedBy>Mission - Dietitian, Lizabeth Dent</cp:lastModifiedBy>
  <cp:revision>33</cp:revision>
  <cp:lastPrinted>2012-05-25T14:29:29Z</cp:lastPrinted>
  <dcterms:created xsi:type="dcterms:W3CDTF">2010-10-23T13:19:15Z</dcterms:created>
  <dcterms:modified xsi:type="dcterms:W3CDTF">2015-03-05T16:00:46Z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TC010184561033</vt:lpwstr>
  </property>
</Properties>
</file>