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1354" r:id="rId6"/>
    <p:sldId id="314" r:id="rId7"/>
    <p:sldId id="331" r:id="rId8"/>
    <p:sldId id="319" r:id="rId9"/>
    <p:sldId id="320" r:id="rId10"/>
    <p:sldId id="1374" r:id="rId11"/>
    <p:sldId id="1370" r:id="rId12"/>
    <p:sldId id="271" r:id="rId13"/>
    <p:sldId id="257" r:id="rId14"/>
    <p:sldId id="1360" r:id="rId15"/>
    <p:sldId id="333" r:id="rId16"/>
    <p:sldId id="323" r:id="rId17"/>
    <p:sldId id="1361" r:id="rId18"/>
    <p:sldId id="1362" r:id="rId19"/>
    <p:sldId id="1363" r:id="rId20"/>
    <p:sldId id="1364" r:id="rId21"/>
    <p:sldId id="346" r:id="rId22"/>
    <p:sldId id="1281" r:id="rId23"/>
    <p:sldId id="1377" r:id="rId24"/>
    <p:sldId id="1379" r:id="rId25"/>
    <p:sldId id="1373" r:id="rId26"/>
    <p:sldId id="353" r:id="rId27"/>
    <p:sldId id="1380" r:id="rId28"/>
    <p:sldId id="1381" r:id="rId29"/>
    <p:sldId id="1382" r:id="rId30"/>
    <p:sldId id="1383" r:id="rId31"/>
    <p:sldId id="1384" r:id="rId32"/>
    <p:sldId id="1385" r:id="rId33"/>
    <p:sldId id="136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3E8"/>
    <a:srgbClr val="7FC6ED"/>
    <a:srgbClr val="F7F1E4"/>
    <a:srgbClr val="197DCE"/>
    <a:srgbClr val="BC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20.03.2019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7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947816"/>
            <a:ext cx="10515600" cy="476476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PCRI.org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02">
          <p15:clr>
            <a:srgbClr val="F26B43"/>
          </p15:clr>
        </p15:guide>
        <p15:guide id="10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UCMuPX_xPvI-HM&amp;tbnid=bL3Gyw6t3KN5eM:&amp;ved=0CAUQjRw&amp;url=http%3A%2F%2Fwww.clipartbest.com%2Fprintable-outline-of-person&amp;ei=YIX3U-i4N8irogSe_IGgCg&amp;bvm=bv.73373277,d.cGE&amp;psig=AFQjCNFkj9sKHYnvnrl-L53JqmAiK1LvdA&amp;ust=14088168594482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UCMuPX_xPvI-HM&amp;tbnid=bL3Gyw6t3KN5eM:&amp;ved=0CAUQjRw&amp;url=http%3A%2F%2Fwww.clipartbest.com%2Fprintable-outline-of-person&amp;ei=YIX3U-i4N8irogSe_IGgCg&amp;bvm=bv.73373277,d.cGE&amp;psig=AFQjCNFkj9sKHYnvnrl-L53JqmAiK1LvdA&amp;ust=14088168594482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0924" y="4921401"/>
            <a:ext cx="8028264" cy="324417"/>
          </a:xfrm>
        </p:spPr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Mark Scholz, MD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Prostate Cancer Research Institute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Culver City, California</a:t>
            </a:r>
          </a:p>
          <a:p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817" y="2481929"/>
            <a:ext cx="11828477" cy="1101897"/>
          </a:xfrm>
        </p:spPr>
        <p:txBody>
          <a:bodyPr/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the Right Treatment for You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4296E-7A26-4A4C-848F-C1AEBAE6813D}"/>
              </a:ext>
            </a:extLst>
          </p:cNvPr>
          <p:cNvSpPr txBox="1"/>
          <p:nvPr/>
        </p:nvSpPr>
        <p:spPr>
          <a:xfrm>
            <a:off x="1314808" y="1612182"/>
            <a:ext cx="9539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Staging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207853"/>
            <a:ext cx="3196905" cy="275756"/>
          </a:xfrm>
        </p:spPr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BF5C8-F1DB-4A1F-864A-DD398872563A}"/>
              </a:ext>
            </a:extLst>
          </p:cNvPr>
          <p:cNvSpPr txBox="1"/>
          <p:nvPr/>
        </p:nvSpPr>
        <p:spPr>
          <a:xfrm>
            <a:off x="2869104" y="3073078"/>
            <a:ext cx="62296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Our Online Quiz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Find Your Stage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76895B-093A-4F60-B99D-C688397F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329"/>
            <a:ext cx="10515600" cy="782638"/>
          </a:xfrm>
        </p:spPr>
        <p:txBody>
          <a:bodyPr>
            <a:no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E47053-7B2E-49E4-9D01-167228FE336B}"/>
              </a:ext>
            </a:extLst>
          </p:cNvPr>
          <p:cNvSpPr/>
          <p:nvPr/>
        </p:nvSpPr>
        <p:spPr>
          <a:xfrm>
            <a:off x="1681118" y="4980765"/>
            <a:ext cx="8829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PCRI.org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68" y="511327"/>
            <a:ext cx="11685864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You Know Your Stage,</a:t>
            </a:r>
            <a:b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Up Your Subgroup (Low, Basic vs. High) </a:t>
            </a:r>
            <a:br>
              <a:rPr 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3213" y="2019802"/>
            <a:ext cx="6853805" cy="629105"/>
          </a:xfrm>
        </p:spPr>
        <p:txBody>
          <a:bodyPr/>
          <a:lstStyle/>
          <a:p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02641" y="5981548"/>
            <a:ext cx="33987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PCRI.org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BFF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6C033-920C-4ED7-81ED-FB4445F1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814" y="1893137"/>
            <a:ext cx="2895600" cy="44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1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D0DE-F12E-4425-B9E1-E49FEF7C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978"/>
            <a:ext cx="5285914" cy="78263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Subgroups of SKY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4C034-2080-479B-965B-3A77B9E4CC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0BDFD-E307-439B-B36E-B58BCC379C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465" y="2130636"/>
            <a:ext cx="6683678" cy="4352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Low: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Only 2 or 3 cores with cancer.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 No biopsy cores &gt; 50% involved with cancer.</a:t>
            </a: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CBFF00"/>
              </a:buClr>
              <a:buNone/>
            </a:pPr>
            <a:r>
              <a:rPr lang="en-US" sz="2800" b="1" u="sng" dirty="0">
                <a:solidFill>
                  <a:srgbClr val="CB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sz="2800" b="1" dirty="0">
                <a:solidFill>
                  <a:srgbClr val="CB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between Low-SKY and High-SKY.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High: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 density &gt;0.15.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  More than 50% of biopsy cores involved.</a:t>
            </a: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  <a:p>
            <a:endParaRPr lang="en-US" sz="2000" b="1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5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1567" y="798745"/>
            <a:ext cx="6593747" cy="2506517"/>
          </a:xfrm>
        </p:spPr>
        <p:txBody>
          <a:bodyPr>
            <a:norm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8C50E-D7E5-4ABB-AB2C-5CAFD5C45566}"/>
              </a:ext>
            </a:extLst>
          </p:cNvPr>
          <p:cNvSpPr txBox="1"/>
          <p:nvPr/>
        </p:nvSpPr>
        <p:spPr>
          <a:xfrm>
            <a:off x="7164198" y="1859320"/>
            <a:ext cx="2541864" cy="201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39859-D165-4D13-A427-7817B4D05EB6}"/>
              </a:ext>
            </a:extLst>
          </p:cNvPr>
          <p:cNvSpPr txBox="1"/>
          <p:nvPr/>
        </p:nvSpPr>
        <p:spPr>
          <a:xfrm>
            <a:off x="5686838" y="743952"/>
            <a:ext cx="62432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Low: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/>
              </a:buClr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Basic: 		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Surveillance</a:t>
            </a:r>
          </a:p>
          <a:p>
            <a:pPr>
              <a:buClr>
                <a:schemeClr val="bg2"/>
              </a:buClr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High: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/>
              </a:buClr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A4AC7A-88AC-4C4A-8BD6-3A9890A8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1" y="936531"/>
            <a:ext cx="5320386" cy="78263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</a:t>
            </a: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BE763DE-0E81-483C-9436-6645AFF071AE}"/>
              </a:ext>
            </a:extLst>
          </p:cNvPr>
          <p:cNvSpPr/>
          <p:nvPr/>
        </p:nvSpPr>
        <p:spPr>
          <a:xfrm>
            <a:off x="5511565" y="689161"/>
            <a:ext cx="105465" cy="2506517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2E2CDE-465F-431F-AFE4-F395C6715F73}"/>
              </a:ext>
            </a:extLst>
          </p:cNvPr>
          <p:cNvCxnSpPr/>
          <p:nvPr/>
        </p:nvCxnSpPr>
        <p:spPr>
          <a:xfrm flipH="1">
            <a:off x="277778" y="1942419"/>
            <a:ext cx="629174" cy="0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3FB1F04B-FE81-4533-92A1-9A8470D4A2ED}"/>
              </a:ext>
            </a:extLst>
          </p:cNvPr>
          <p:cNvSpPr/>
          <p:nvPr/>
        </p:nvSpPr>
        <p:spPr>
          <a:xfrm>
            <a:off x="7428109" y="1043806"/>
            <a:ext cx="933832" cy="2016394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E3D96-0682-43BB-AB98-2ABB6463E5F3}"/>
              </a:ext>
            </a:extLst>
          </p:cNvPr>
          <p:cNvSpPr txBox="1"/>
          <p:nvPr/>
        </p:nvSpPr>
        <p:spPr>
          <a:xfrm>
            <a:off x="1820411" y="2277406"/>
            <a:ext cx="252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SKY</a:t>
            </a:r>
          </a:p>
        </p:txBody>
      </p:sp>
    </p:spTree>
    <p:extLst>
      <p:ext uri="{BB962C8B-B14F-4D97-AF65-F5344CB8AC3E}">
        <p14:creationId xmlns:p14="http://schemas.microsoft.com/office/powerpoint/2010/main" val="101991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D0DE-F12E-4425-B9E1-E49FEF7C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77" y="724477"/>
            <a:ext cx="5285914" cy="7826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Subgroups of TEAL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4C034-2080-479B-965B-3A77B9E4CC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0BDFD-E307-439B-B36E-B58BCC379C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356" y="2081383"/>
            <a:ext cx="6423618" cy="42847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Low:</a:t>
            </a:r>
            <a:r>
              <a:rPr lang="en-US" sz="3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staging components are like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except: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Gleason 3+4=7 in &lt; 50% of 1 or 2 cores.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The amount of Grade 4 must be &lt; 20%.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Basic:</a:t>
            </a:r>
            <a:r>
              <a:rPr lang="en-US" sz="3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neither fits Low-TEAL nor High-TEAL</a:t>
            </a:r>
          </a:p>
          <a:p>
            <a:pPr marL="0" indent="0">
              <a:buNone/>
            </a:pPr>
            <a:endParaRPr lang="en-US" sz="24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High:</a:t>
            </a:r>
            <a:r>
              <a:rPr lang="en-US" sz="3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or more intermediate-risk components.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  Any Gleason 4 + 3 = 7.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  &gt; 50% of cores with Gleason 7</a:t>
            </a:r>
          </a:p>
          <a:p>
            <a:endParaRPr lang="en-US" sz="2000" b="1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7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1567" y="798745"/>
            <a:ext cx="6593747" cy="2506517"/>
          </a:xfrm>
        </p:spPr>
        <p:txBody>
          <a:bodyPr>
            <a:norm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8C50E-D7E5-4ABB-AB2C-5CAFD5C45566}"/>
              </a:ext>
            </a:extLst>
          </p:cNvPr>
          <p:cNvSpPr txBox="1"/>
          <p:nvPr/>
        </p:nvSpPr>
        <p:spPr>
          <a:xfrm>
            <a:off x="7164198" y="1859320"/>
            <a:ext cx="2541864" cy="201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39859-D165-4D13-A427-7817B4D05EB6}"/>
              </a:ext>
            </a:extLst>
          </p:cNvPr>
          <p:cNvSpPr txBox="1"/>
          <p:nvPr/>
        </p:nvSpPr>
        <p:spPr>
          <a:xfrm>
            <a:off x="5686838" y="743952"/>
            <a:ext cx="62432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sz="3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Surveillance</a:t>
            </a:r>
          </a:p>
          <a:p>
            <a:pPr>
              <a:buClr>
                <a:schemeClr val="bg2"/>
              </a:buClr>
            </a:pP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sz="3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implants</a:t>
            </a:r>
          </a:p>
          <a:p>
            <a:pPr>
              <a:buClr>
                <a:schemeClr val="bg2"/>
              </a:buClr>
            </a:pP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High:  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Seeds, IMRT &amp;  4 mo. TIP</a:t>
            </a:r>
          </a:p>
          <a:p>
            <a:pPr>
              <a:buClr>
                <a:schemeClr val="bg2"/>
              </a:buClr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A4AC7A-88AC-4C4A-8BD6-3A9890A8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6" y="863203"/>
            <a:ext cx="5320386" cy="78263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US" sz="54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BE763DE-0E81-483C-9436-6645AFF071AE}"/>
              </a:ext>
            </a:extLst>
          </p:cNvPr>
          <p:cNvSpPr/>
          <p:nvPr/>
        </p:nvSpPr>
        <p:spPr>
          <a:xfrm>
            <a:off x="5511565" y="689161"/>
            <a:ext cx="105465" cy="2506517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2E2CDE-465F-431F-AFE4-F395C6715F73}"/>
              </a:ext>
            </a:extLst>
          </p:cNvPr>
          <p:cNvCxnSpPr/>
          <p:nvPr/>
        </p:nvCxnSpPr>
        <p:spPr>
          <a:xfrm flipH="1">
            <a:off x="277778" y="1942419"/>
            <a:ext cx="629174" cy="0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AC67C00-436B-4C0C-8E77-A04820AD50E9}"/>
              </a:ext>
            </a:extLst>
          </p:cNvPr>
          <p:cNvSpPr txBox="1"/>
          <p:nvPr/>
        </p:nvSpPr>
        <p:spPr>
          <a:xfrm>
            <a:off x="1609464" y="2246165"/>
            <a:ext cx="2919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TEAL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226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D0DE-F12E-4425-B9E1-E49FEF7C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35" y="808367"/>
            <a:ext cx="6096449" cy="7826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Subgroups of AZURE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4C034-2080-479B-965B-3A77B9E4CC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0BDFD-E307-439B-B36E-B58BCC379C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512" y="2185425"/>
            <a:ext cx="6291961" cy="400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Low: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Only Gleason 8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	 Two or less biopsy cores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	No biopsy core over 50% cancer.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	PSA under 10 and small vol. dz. on MP-MRI.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Basic: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that neither fits Low-AZURE nor High-AZURE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High: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 over 40 or Gleason 9, 10 or &gt; 50% of cores.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Cancer spread to seminal vesicles or nodes.</a:t>
            </a:r>
            <a:endParaRPr lang="en-US" sz="2000" b="1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0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1567" y="798745"/>
            <a:ext cx="6593747" cy="2506517"/>
          </a:xfrm>
        </p:spPr>
        <p:txBody>
          <a:bodyPr>
            <a:norm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8C50E-D7E5-4ABB-AB2C-5CAFD5C45566}"/>
              </a:ext>
            </a:extLst>
          </p:cNvPr>
          <p:cNvSpPr txBox="1"/>
          <p:nvPr/>
        </p:nvSpPr>
        <p:spPr>
          <a:xfrm>
            <a:off x="7164198" y="1859320"/>
            <a:ext cx="2541864" cy="201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39859-D165-4D13-A427-7817B4D05EB6}"/>
              </a:ext>
            </a:extLst>
          </p:cNvPr>
          <p:cNvSpPr txBox="1"/>
          <p:nvPr/>
        </p:nvSpPr>
        <p:spPr>
          <a:xfrm>
            <a:off x="5686838" y="648480"/>
            <a:ext cx="6243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Low: 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Seeds, IMRT,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</a:t>
            </a:r>
          </a:p>
          <a:p>
            <a:pPr>
              <a:buClr>
                <a:schemeClr val="bg2"/>
              </a:buClr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Seeds, IMRT, </a:t>
            </a:r>
            <a:r>
              <a:rPr lang="en-US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TIP</a:t>
            </a:r>
          </a:p>
          <a:p>
            <a:pPr>
              <a:buClr>
                <a:schemeClr val="bg2"/>
              </a:buClr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High:  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as Basic,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Xtandi,    	     Zytiga and possibly Taxotere.</a:t>
            </a:r>
          </a:p>
          <a:p>
            <a:pPr>
              <a:buClr>
                <a:schemeClr val="bg2"/>
              </a:buClr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A4AC7A-88AC-4C4A-8BD6-3A9890A8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79" y="942961"/>
            <a:ext cx="5320386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Treatments</a:t>
            </a:r>
            <a:b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BE763DE-0E81-483C-9436-6645AFF071AE}"/>
              </a:ext>
            </a:extLst>
          </p:cNvPr>
          <p:cNvSpPr/>
          <p:nvPr/>
        </p:nvSpPr>
        <p:spPr>
          <a:xfrm>
            <a:off x="5511565" y="689161"/>
            <a:ext cx="105465" cy="2506517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2E2CDE-465F-431F-AFE4-F395C6715F73}"/>
              </a:ext>
            </a:extLst>
          </p:cNvPr>
          <p:cNvCxnSpPr>
            <a:cxnSpLocks/>
          </p:cNvCxnSpPr>
          <p:nvPr/>
        </p:nvCxnSpPr>
        <p:spPr>
          <a:xfrm flipH="1">
            <a:off x="277778" y="1921814"/>
            <a:ext cx="670178" cy="0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8AE892F-94D1-4B3D-94A0-3D8FD7A20829}"/>
              </a:ext>
            </a:extLst>
          </p:cNvPr>
          <p:cNvSpPr txBox="1"/>
          <p:nvPr/>
        </p:nvSpPr>
        <p:spPr>
          <a:xfrm>
            <a:off x="1671572" y="2296528"/>
            <a:ext cx="253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AZURE</a:t>
            </a:r>
          </a:p>
        </p:txBody>
      </p:sp>
    </p:spTree>
    <p:extLst>
      <p:ext uri="{BB962C8B-B14F-4D97-AF65-F5344CB8AC3E}">
        <p14:creationId xmlns:p14="http://schemas.microsoft.com/office/powerpoint/2010/main" val="380617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D0DE-F12E-4425-B9E1-E49FEF7C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8" y="833534"/>
            <a:ext cx="6448786" cy="7826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Subgroups of INDIGO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4C034-2080-479B-965B-3A77B9E4CC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0BDFD-E307-439B-B36E-B58BCC379C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908" y="2223535"/>
            <a:ext cx="6792734" cy="36725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prostate confined (or fossa). 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disease 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suspected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		pelvic nodes. 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pelvic node metastases.</a:t>
            </a:r>
          </a:p>
          <a:p>
            <a:endParaRPr lang="en-US" sz="2000" b="1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06F24D-D192-476B-8DD6-083015439E81}"/>
              </a:ext>
            </a:extLst>
          </p:cNvPr>
          <p:cNvCxnSpPr>
            <a:cxnSpLocks/>
          </p:cNvCxnSpPr>
          <p:nvPr/>
        </p:nvCxnSpPr>
        <p:spPr>
          <a:xfrm flipH="1">
            <a:off x="5336340" y="2001142"/>
            <a:ext cx="759660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8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2CD3-28CA-4BB2-9A32-A8589C5E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6796"/>
            <a:ext cx="10058400" cy="16093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7200" dirty="0"/>
              <a:t>Subgroups of INDIGO 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075E2AF-79BE-4911-AD2F-465FC39C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49" y="1170323"/>
            <a:ext cx="2407754" cy="517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sp>
        <p:nvSpPr>
          <p:cNvPr id="45059" name="AutoShape 2" descr="data:image/jpeg;base64,/9j/4AAQSkZJRgABAQAAAQABAAD/2wCEAAkGBwgHBgkIBwgKCgkLDRYPDQwMDRsUFRAWIB0iIiAdHx8kKDQsJCYxJx8fLT0tMTU3Ojo6Iys/RD84QzQ5OjcBCgoKDQwNGg8PGjclHyU3Nzc3Nzc3Nzc3Nzc3Nzc3Nzc3Nzc3Nzc3Nzc3Nzc3Nzc3Nzc3Nzc3Nzc3Nzc3Nzc3N//AABEIANEAXQMBIgACEQEDEQH/xAAbAAEBAAMBAQEAAAAAAAAAAAAFAAEDBAIGB//EAEYQAAIBAwEEBgQJCwIHAQAAAAECAwAEEQUSITFBBhMiUWFxFIGhoiMyQlJicpGzwRUkNDZzgpKxssLRNXREU2SDk6PhFv/EABQBAQAAAAAAAAAAAAAAAAAAAAD/xAAUEQEAAAAAAAAAAAAAAAAAAAAA/9oADAMBAAIRAxEAPwD9xqqqoKsHhWaO6Ru0fR7VHjYq62kpUjkdg0GmNrjWPhIZ2t9POQrR7pJ/EH5KdxG88QRz2/kHSSO3p1tKebyxiRj5s2Sa74kWOJEjACqAAByFe6AqTS3tQZNImMDjf1EjFoX8MfI818yDwrr067W8t+sCPG6sUlif40bjiD/ngRgjca6qMt+xr96o3K9tDIQObZkBPnhVHqFAnVVVQVVVVBVVVUFRHSJZJ7eGyEpghvZGt5pQoYqrI2Bv3DJwM+OOdL1x6taPe6dNBA6RzkBoZGXISRTtISOYDAHFB1RjZQAchivVcelXZvNPgnkUJKy4lQHIRxuZfUwI9VdlBUPrCy21zDe20+JJHitzAUBEoL/aMKWO7hjJ3A0weFEETXvSDjH6Lp6Dkdozupzv5AIR/HQL1VVUFVVVQVVVVBVg8KxJIkSM8jBUUZZmOAB40d+W7WQfmkd1dE/FMFu5VvJyAntoNe0dKvnMgPoV3KpVhvEUzELsnwYkEH5xOeIpeh501DUhHHJax2cAljkYyyB5Oy4bGyvZHDjtHypig5NQvlsoQxjeWR22IoYxlpH5AfZnJ3AAk7ga86Tava2uJyrXErGWdl4F24geA3AeAFe9Qs/S4lCyGKWNxJFIBnZYeHMEZBHME1zGbVbcfDWcN0oHxraTYY/uvu96gTqo6PWLbrVhuVmtJmOFS4jKhj3BvisfAE0jQVVVVBVVVwaxcSR26wW7Fbm6fqYmHySQSW/dUM3qoOVI/wAsXbzXC7djbybEEZG6WRTvkYcwCCFHeCd/ZwxitdrBHbW8cEChIolCIo5ADArbQYxWaqqCqqqoNdxDFPC8M0SSROMOjgEMO4ij9Ld7S5k0uZ3fq16y2dzlnizjBPElTuJ7ip4k0pRutxusMd7boz3Fm3Wqi8ZFxh0Hflc4+kF7qBKqvEUqTRJLEweN1DKynIYHgRXugqLtcXmsXF3xjtgbaHuJ3GQ/aFXwKNW/Vbt7W3UW4VrqZxFbq3AuQTv8AAWPgDWywtY7Gzjt4izCNcFm4seJY+JOSfOg2zTRW6B5nVFZ1QFjjLMQFHmSQK2UDfW//wCgmuINrFrahkRxwa4x8Yfs/wCrPNKU0y6N7YQXDIUd07an5LDcw9RyKDqqqqoKqqqg5r++ttPtxPeSiKIyJHtNw2nYKo9ZYV0eNFalEl7qdnZTIHhCSzyKeB3bAB8+sY/u170maVDLp905ae2xh23mWM/Ff2EHxU8iKDGj/ms11prbhAwkg/Yvkgepgy47gO+lKL1cei3FrqK52YW6qf8AZPgE+pghzyAalBQGKPSOkDE71tLYbI5bUjHPrAQfxHvr1qdxMGjsbIgXdwG2XIyIUGNpz34yABzJHLNVh/qup/WiPq2BWLrMeu2L5OzJDLER49lgfdb7aDss7aKzto7eBSI412VBJJ8yTxPjzrj0bsSahbDGzBeNjH01WU+2Q0lRmlDGpaz43aH/ANEQ/CgTqqqoKqqqgNiOekNwPm2cRHreT/Ar1q1tK/V3dmAbu2yyDOOsX5UZ8/YQp5V5gBPSK8bkLOAe/L/8pKg482+r6Xu7drdw92Mow/wa86PcyXFhH6T+kxfBTjh8Iu4nyPEeBFa+jna0HTnIwXtkbHdlQatKH59q/wDu1+5ioK3Oz0hvV39u1gf17UgP4VXnb1rTkHyVmkPkAq/3ivKsz9I/ghlI7QrO3cxYFB542z4bu+sXbdRr1rPOhELxNbxyDgsjENhu7OyMHvGN2RkFaM0jt3mqzDej3eEOOOzGin3gw9VJZzR3R7B0qKRScTPJNv8ApuzfjQJVVVUFVVVQGo3VdIZFfcLm0Qx+JjZtr7xfbSVGa2OqS1u1ztW9yh81c9W3scn1Cuy6uYrO2kuLhtmONSzEDP2DmfCg5OjRLdHtMJ4+iRA+eyKtJw0uoyrwkvG39+yqofaprOhxTQaZFHcxmJwWIjJBKKWJVTjdkLgHG6vHR0htMBO0JOtlMqtxVzIxYHyJNBnQQDBcz/Lnu5mZvnbLlF91FHqrOuy2SWDpqE3VRSnYDgElWxkMMA4IxtZ5bOeVfH6PquqtJZxB5LeP8ppE0TxbO3EIU6wYIyMyy5z9EcjSek3c2oXNpNcTtJtakZIQQAERrVmCjHIB6B3Tr6R29GvAou1TbDR/EnT56eG8ZHInmME56OADo/pmBj80i/oFe7XSbK0mMttAEcqVGGOFBIJCrnCgkDhjhWvo2dro/pveLWMH1KBQJVVUZrm062UKyyxdddKjGJyrEYYkZHlQJ1UXooaKbULVppZRBcDYMrl22WjRuJ8S1KUB3SMMdA1EocMtu7KfEAkfyo+41G2vJ7e4uJo4dLjlBieRselSDgVHzF455kA8Bkqa0A2j3wPA28mf4TRF5pNpa9GL17dHEh050VnkeQouxnZXaJwNw3DduoPogBRtsyQa3qEZYBJI4Z8H5x2kPsjWgNa1bVLUa8tpcjrlCmyLxqRER1YblvGZAd+ee/hgfWtav21O7WC3mnMcoVGWEn4Fo0kTeN3GRx37t9B9hqGiF7h7+xYLe7YdBMxMeeyG3DeMhF/hHec+9P0GKxuLeSOaUpDEqiIgbJcIE284znZUDGcUxVQYNHdHyPyYiqMCOSWMD6sjL+FJUbo52JdQtv8Ak3bY8nCyfzc0CVG6n2tQ0lAM4uHc+QicfzYUlRj/AA3SCFVO62tXZx4yMAv3b0Eh6rpBKpO65tVZB4xsQ3skSk6M1j83ksr7lBOFk8UfsH1AlWP1aSBoOHXmKaFqLDiLWU+6a3vbJPYNaTAlHi6twDjcRg1y9Jd/R/UVBxtW7r9ox+NJUHzc/R64PVMtwk8zsVuZJRs5UmMkqoyMgRKAPEnPerpWmR6XA0MMkrhmB2pGBOAoVRw5Kqjv3ZOTXfVQVVVVBUbDmHX7lPkXFuki/WUlW9hSkqNn/WKy7jaTj3oqBKjNKHW3eoXZx25upQ/RjGP6+spOjNA3Wcw5+mXP3z0Hbd28d3azW067UUqFHHeCMVzaNcSTWhjuTm5t2MM5+cwx2v3gQ371d5oy23a/fKOBtoGIxz2pBn7APsoM9JDs6Bfvx2IGf7Bn8KSFaL2Bbqynt3+LNG0Z9YxWvSJzdaVZ3DfGlgRz5lQaDrqqqoKqqqgqNm/WOz/2c/8AXFSVG3IC69YOTxgnQeZMZ/tNAlR2ins3q/NvJces5/GkaN0PDR3bg5D3k3sYr/bQJUZb/rFejvtLc+9LSdGyHqukEQ5XFow4c42GPvD9lAlRug5Sxa3bINvPJEAfmhzs+7s0iaN0nPpWqjkLzd/4o6BOqqqgqqqqCo3U92oaQwzn0pl9RhkP4Cu+WaKCJpZpEjjQEs7tgKBxJJo2zL6lfpfFWS0hVltw64MjNxkweAxuHeCTzFApyo7o7ltEs5SctPGJ2P0n7Z9rUlRmhZit5bI/8FK0K/UwGT3GUUCdG6uTFcadc5wkd0Ek8nUoPfZKSozX+1ZxQjGZrmFASOHwiknzwDjxxQJUbpP6Zq47r0fcxUnRTE2OtMz/AKPfbIDfNmUYwfBlAA8VxzFArVWAc1mgq5NQvVsowSrSSO2xFCnxpGxnA+wnJ3AAk110df2lwb2G+s+paaKNo+rmyFZWKk4YZKnsjkfLnQeIdPluZFudWKySKQyW6HMUR3Hd89gflH1AUngcaO9O1BNz6RIx59TcRke8V/lWDealIPgtJ2D/ANRcqo93aoOq+vIrKHrZi2yWChUQuzE8AAMk1o0eKUJcXM0Zje6mMuww3quAqg+OyoJ8Saxa6fI1yt5qEqzXCAiNUUrHCDx2RneeW0fVjJBRoKuPVrVryxkijYJKMPEx4K6kMpPhkCuyqg59PulvbG3u1Uqs8SyBTyyM49tV9aRXtrLbzg7EgwSpwQeRB5EHBB5ECjtOu49MjTTr9hAYj1cEj7klTPYw3DaxgFeOQeVL7a7O1tDZ787qDj0i5lnt3juSPSrdzDPgYBYYO14BlKtjlmu6itLlS51O+urZg9syRRh1+K8i7W0Qee4oMjmMcqVoKvJ41VUGedY5iqqgyvCs1VUFVVVQcWr/AOl3P1DX4kn6V/3hVVQfudj+hwfs1/lW+qqg/9k=">
            <a:hlinkClick r:id="rId3"/>
            <a:extLst>
              <a:ext uri="{FF2B5EF4-FFF2-40B4-BE49-F238E27FC236}">
                <a16:creationId xmlns:a16="http://schemas.microsoft.com/office/drawing/2014/main" id="{FBD14A61-97ED-4CB1-B90B-06D9E35FB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4939" y="1612901"/>
            <a:ext cx="2727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212477B0-D066-44EB-B285-1EB51DE2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6" y="1201752"/>
            <a:ext cx="2293386" cy="51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7EDEB5AD-2D10-4125-94F3-58CF0F5A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88" y="1201752"/>
            <a:ext cx="2407754" cy="51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C9C228D4-2B57-4FCD-A3C3-BDA02714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77" y="1131498"/>
            <a:ext cx="2430721" cy="52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sp>
        <p:nvSpPr>
          <p:cNvPr id="12296" name="Explosion 1 4">
            <a:extLst>
              <a:ext uri="{FF2B5EF4-FFF2-40B4-BE49-F238E27FC236}">
                <a16:creationId xmlns:a16="http://schemas.microsoft.com/office/drawing/2014/main" id="{47468599-1EE0-4192-81BB-35E5F32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549" y="3947827"/>
            <a:ext cx="136583" cy="152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2297" name="Explosion 1 10">
            <a:extLst>
              <a:ext uri="{FF2B5EF4-FFF2-40B4-BE49-F238E27FC236}">
                <a16:creationId xmlns:a16="http://schemas.microsoft.com/office/drawing/2014/main" id="{BCD48EE3-DC4B-4E62-B650-4ED91FB52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947" y="4103687"/>
            <a:ext cx="230186" cy="279401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Explosion 1 4">
            <a:extLst>
              <a:ext uri="{FF2B5EF4-FFF2-40B4-BE49-F238E27FC236}">
                <a16:creationId xmlns:a16="http://schemas.microsoft.com/office/drawing/2014/main" id="{3AA20740-8556-4739-AD7A-200A7AC6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945" y="3958432"/>
            <a:ext cx="136583" cy="152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23B52-7014-41AA-856A-4C2320D1F73D}"/>
              </a:ext>
            </a:extLst>
          </p:cNvPr>
          <p:cNvSpPr txBox="1"/>
          <p:nvPr/>
        </p:nvSpPr>
        <p:spPr>
          <a:xfrm>
            <a:off x="1087751" y="5255360"/>
            <a:ext cx="994759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LOW</a:t>
            </a:r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FA5F8D8C-9DC4-4F23-B0F4-BD2FD847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46" y="1092675"/>
            <a:ext cx="2430721" cy="52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sp>
        <p:nvSpPr>
          <p:cNvPr id="28" name="Explosion 1 10">
            <a:extLst>
              <a:ext uri="{FF2B5EF4-FFF2-40B4-BE49-F238E27FC236}">
                <a16:creationId xmlns:a16="http://schemas.microsoft.com/office/drawing/2014/main" id="{5ED91D22-395D-4FAF-B412-80E4F660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883" y="4090944"/>
            <a:ext cx="230186" cy="279401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Explosion 1 10">
            <a:extLst>
              <a:ext uri="{FF2B5EF4-FFF2-40B4-BE49-F238E27FC236}">
                <a16:creationId xmlns:a16="http://schemas.microsoft.com/office/drawing/2014/main" id="{C98528BA-14F0-42F9-9BA8-4ACC03A31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619" y="4015976"/>
            <a:ext cx="230186" cy="279401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46943-883E-407C-B4FB-F1A44FA48590}"/>
              </a:ext>
            </a:extLst>
          </p:cNvPr>
          <p:cNvSpPr txBox="1"/>
          <p:nvPr/>
        </p:nvSpPr>
        <p:spPr>
          <a:xfrm>
            <a:off x="3325144" y="5245099"/>
            <a:ext cx="1220206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BASIC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83535-9339-4A77-95B8-D813590AB48A}"/>
              </a:ext>
            </a:extLst>
          </p:cNvPr>
          <p:cNvSpPr txBox="1"/>
          <p:nvPr/>
        </p:nvSpPr>
        <p:spPr>
          <a:xfrm>
            <a:off x="8288442" y="5242105"/>
            <a:ext cx="1095172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HIGH</a:t>
            </a:r>
          </a:p>
        </p:txBody>
      </p:sp>
      <p:sp>
        <p:nvSpPr>
          <p:cNvPr id="34" name="Explosion 1 10">
            <a:extLst>
              <a:ext uri="{FF2B5EF4-FFF2-40B4-BE49-F238E27FC236}">
                <a16:creationId xmlns:a16="http://schemas.microsoft.com/office/drawing/2014/main" id="{CE239E6C-6D38-456C-AF6B-C971BB63B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408" y="3844231"/>
            <a:ext cx="230186" cy="279401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Explosion 1 10">
            <a:extLst>
              <a:ext uri="{FF2B5EF4-FFF2-40B4-BE49-F238E27FC236}">
                <a16:creationId xmlns:a16="http://schemas.microsoft.com/office/drawing/2014/main" id="{759D4D18-735D-4C36-9145-C97321B7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362" y="3852301"/>
            <a:ext cx="230186" cy="279401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4DF2E5-7ED2-4106-A6F9-2F624EEAD9DE}"/>
              </a:ext>
            </a:extLst>
          </p:cNvPr>
          <p:cNvSpPr txBox="1"/>
          <p:nvPr/>
        </p:nvSpPr>
        <p:spPr>
          <a:xfrm>
            <a:off x="5810049" y="5245099"/>
            <a:ext cx="1220206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BASIC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4D25EB-02FE-47D3-895B-D9AA9ACF42DF}"/>
              </a:ext>
            </a:extLst>
          </p:cNvPr>
          <p:cNvSpPr txBox="1"/>
          <p:nvPr/>
        </p:nvSpPr>
        <p:spPr>
          <a:xfrm>
            <a:off x="10500280" y="5242105"/>
            <a:ext cx="1095172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294C9-DFBC-4C62-828A-3FC7D64634E1}"/>
              </a:ext>
            </a:extLst>
          </p:cNvPr>
          <p:cNvSpPr txBox="1"/>
          <p:nvPr/>
        </p:nvSpPr>
        <p:spPr>
          <a:xfrm>
            <a:off x="3466023" y="2562978"/>
            <a:ext cx="340291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/>
              <a:t>Possible Microscopic Metastases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C61613-2F4E-4E2F-9D2F-FFE3F13BB2E3}"/>
              </a:ext>
            </a:extLst>
          </p:cNvPr>
          <p:cNvCxnSpPr>
            <a:cxnSpLocks/>
          </p:cNvCxnSpPr>
          <p:nvPr/>
        </p:nvCxnSpPr>
        <p:spPr>
          <a:xfrm flipH="1">
            <a:off x="3751528" y="2951722"/>
            <a:ext cx="562316" cy="96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8DA2EB-EF84-42DF-88E0-EE81AB21D63C}"/>
              </a:ext>
            </a:extLst>
          </p:cNvPr>
          <p:cNvCxnSpPr>
            <a:cxnSpLocks/>
          </p:cNvCxnSpPr>
          <p:nvPr/>
        </p:nvCxnSpPr>
        <p:spPr>
          <a:xfrm>
            <a:off x="5402264" y="2951722"/>
            <a:ext cx="686921" cy="99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22244F-AB5E-427D-A6D4-FF227888C7D8}"/>
              </a:ext>
            </a:extLst>
          </p:cNvPr>
          <p:cNvSpPr txBox="1"/>
          <p:nvPr/>
        </p:nvSpPr>
        <p:spPr>
          <a:xfrm>
            <a:off x="8554300" y="2562978"/>
            <a:ext cx="215815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/>
              <a:t>Visible Metastases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01B630-61D9-42CE-AC30-1F16C4188C76}"/>
              </a:ext>
            </a:extLst>
          </p:cNvPr>
          <p:cNvCxnSpPr>
            <a:cxnSpLocks/>
          </p:cNvCxnSpPr>
          <p:nvPr/>
        </p:nvCxnSpPr>
        <p:spPr>
          <a:xfrm flipH="1">
            <a:off x="8520321" y="2951722"/>
            <a:ext cx="605088" cy="89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D841EA-612E-4AC5-843F-2B8B47309474}"/>
              </a:ext>
            </a:extLst>
          </p:cNvPr>
          <p:cNvCxnSpPr>
            <a:cxnSpLocks/>
          </p:cNvCxnSpPr>
          <p:nvPr/>
        </p:nvCxnSpPr>
        <p:spPr>
          <a:xfrm>
            <a:off x="9940154" y="2932310"/>
            <a:ext cx="722339" cy="91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D22019-8A56-472C-A083-3272E52A8959}"/>
              </a:ext>
            </a:extLst>
          </p:cNvPr>
          <p:cNvCxnSpPr>
            <a:cxnSpLocks/>
          </p:cNvCxnSpPr>
          <p:nvPr/>
        </p:nvCxnSpPr>
        <p:spPr>
          <a:xfrm flipV="1">
            <a:off x="746620" y="3766657"/>
            <a:ext cx="10848832" cy="76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B6D86C-87C1-4A67-A755-D397D312E393}"/>
              </a:ext>
            </a:extLst>
          </p:cNvPr>
          <p:cNvCxnSpPr/>
          <p:nvPr/>
        </p:nvCxnSpPr>
        <p:spPr>
          <a:xfrm flipV="1">
            <a:off x="771787" y="4202884"/>
            <a:ext cx="10823665" cy="92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2ED1D-ECCD-40D4-9BB1-E35FE7E7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6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48" y="780801"/>
            <a:ext cx="6814425" cy="7826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Optimal Prostate Cancer Treatment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6825" y="2237866"/>
            <a:ext cx="7216155" cy="29341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Immensely broad  spectrum of severity.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Doctors trained in one type of therapy.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The onus for choice resting with patients.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FFFFFF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FFFFFF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FFFFFF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strike="sngStrik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strike="sngStrike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86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AB45-23BE-4344-AA76-6F6F6CA2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65" y="637509"/>
            <a:ext cx="4125715" cy="99834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2"/>
                </a:solidFill>
              </a:rPr>
              <a:t>Determining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C6150-F41E-4BB8-AF62-F67ABBDBDB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82AAC-2C5D-4758-8B91-B38DA68BC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774" y="2274350"/>
            <a:ext cx="3398763" cy="882524"/>
          </a:xfrm>
        </p:spPr>
        <p:txBody>
          <a:bodyPr>
            <a:normAutofit/>
          </a:bodyPr>
          <a:lstStyle/>
          <a:p>
            <a:r>
              <a:rPr lang="en-US" sz="4400" b="1" dirty="0"/>
              <a:t>Your Subtype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9ABBA2-2E43-4E41-B7FD-1C6064C4E7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0624" y="374391"/>
            <a:ext cx="6384022" cy="29766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What was the stage before surgery or XRT?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	 (SKY vs. TEAL vs. AZURE).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How high is your PSA now.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What is the PSA doubling time.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Results of PET scans: (Axumin, PSMA, C11,F18).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1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05FD4-D8B4-4598-BFDA-B99E9F6A7A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09B2F-AD37-44AD-B452-165E09C85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Question 1:</a:t>
            </a:r>
            <a:r>
              <a:rPr lang="en-US" dirty="0">
                <a:solidFill>
                  <a:schemeClr val="bg1"/>
                </a:solidFill>
              </a:rPr>
              <a:t> Have unequivocal pelvic lymph node metastases been detected?  If the answer is “Yes,” your sub-type is High.  If the answer is “no,” proceed to Question 2.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Question 2:</a:t>
            </a:r>
            <a:r>
              <a:rPr lang="en-US" dirty="0">
                <a:solidFill>
                  <a:schemeClr val="bg1"/>
                </a:solidFill>
              </a:rPr>
              <a:t> Is the PSA over 0.5 (after surgery) or over 5.0 (after radiation)?  If the answer is “Yes,” your sub-type is Basic.  If the answer is “No,” proceed to Question 2.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Question 3:</a:t>
            </a:r>
            <a:r>
              <a:rPr lang="en-US" dirty="0">
                <a:solidFill>
                  <a:schemeClr val="bg1"/>
                </a:solidFill>
              </a:rPr>
              <a:t> Is your PSA doubling time less than 8 months? If the answer is “Yes,” your sub-type is Basic.  If “No,” proceed to Question 4.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Question 4:</a:t>
            </a:r>
            <a:r>
              <a:rPr lang="en-US" dirty="0">
                <a:solidFill>
                  <a:schemeClr val="bg1"/>
                </a:solidFill>
              </a:rPr>
              <a:t>  Was your original Stage (prior to surgery or radiation) Basic TEAL or higher? If the answer is “Yes,” your sub-type is Basic.  If “No,” your sub-type is Low.</a:t>
            </a:r>
          </a:p>
          <a:p>
            <a:pPr algn="l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44D9C0-339C-42B2-A4DC-9B0330CF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13" y="443542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four questions determine the INDIGO subtype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FFD4EF-3399-4AD8-9F39-F62F6402477C}"/>
              </a:ext>
            </a:extLst>
          </p:cNvPr>
          <p:cNvCxnSpPr/>
          <p:nvPr/>
        </p:nvCxnSpPr>
        <p:spPr>
          <a:xfrm>
            <a:off x="838200" y="1702965"/>
            <a:ext cx="10168156" cy="0"/>
          </a:xfrm>
          <a:prstGeom prst="line">
            <a:avLst/>
          </a:prstGeom>
          <a:ln w="539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64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25928-EEBA-4B54-A4FF-5626EFBFE0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56822-E5AE-4A34-827E-6AAFCC2DF8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67392" y="2891839"/>
            <a:ext cx="10515599" cy="279732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entury Gothic" charset="0"/>
                <a:cs typeface="Century Gothic" charset="0"/>
              </a:rPr>
              <a:t>Basic: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entury Gothic" charset="0"/>
                <a:cs typeface="Century Gothic" charset="0"/>
              </a:rPr>
              <a:t>Radiation to the pelvic nodes  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entury Gothic" charset="0"/>
                <a:cs typeface="Century Gothic" charset="0"/>
              </a:rPr>
              <a:t>plus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entury Gothic" charset="0"/>
                <a:cs typeface="Century Gothic" charset="0"/>
              </a:rPr>
              <a:t>	 Hormonal therapy for 6 to 12 months.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A6938-9114-45E4-8BB9-EE69950D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Treatment Options for INDIGO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2EC28-FE29-480A-8338-E0D06BF185E8}"/>
              </a:ext>
            </a:extLst>
          </p:cNvPr>
          <p:cNvSpPr txBox="1"/>
          <p:nvPr/>
        </p:nvSpPr>
        <p:spPr>
          <a:xfrm>
            <a:off x="1408669" y="1883191"/>
            <a:ext cx="8825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Low: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Radiation or salvage cryotherapy  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chemeClr val="bg2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Intermittent hormonal therapy.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2328D-6A86-4B56-9731-35A425056D72}"/>
              </a:ext>
            </a:extLst>
          </p:cNvPr>
          <p:cNvSpPr txBox="1"/>
          <p:nvPr/>
        </p:nvSpPr>
        <p:spPr>
          <a:xfrm>
            <a:off x="1408669" y="3977218"/>
            <a:ext cx="9127222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entury Gothic" charset="0"/>
                <a:cs typeface="Century Gothic" charset="0"/>
              </a:rPr>
              <a:t>High: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entury Gothic" charset="0"/>
                <a:cs typeface="Century Gothic" charset="0"/>
              </a:rPr>
              <a:t>	 Radiation to pelvic nodes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entury Gothic" charset="0"/>
                <a:cs typeface="Century Gothic" charset="0"/>
              </a:rPr>
              <a:t>plus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entury Gothic" charset="0"/>
                <a:cs typeface="Century Gothic" charset="0"/>
              </a:rPr>
              <a:t>	 Zytiga or Xtandi and /or four to six cycles of Taxotere.</a:t>
            </a:r>
          </a:p>
        </p:txBody>
      </p:sp>
    </p:spTree>
    <p:extLst>
      <p:ext uri="{BB962C8B-B14F-4D97-AF65-F5344CB8AC3E}">
        <p14:creationId xmlns:p14="http://schemas.microsoft.com/office/powerpoint/2010/main" val="27498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6559"/>
            <a:ext cx="7231312" cy="782638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Subgroups of ROYAL </a:t>
            </a:r>
            <a:endParaRPr lang="ru-RU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908" y="2256495"/>
            <a:ext cx="6953793" cy="34143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Font typeface="Arial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D484C9-63FD-4379-A40B-CD96AE4CF54E}"/>
              </a:ext>
            </a:extLst>
          </p:cNvPr>
          <p:cNvCxnSpPr>
            <a:cxnSpLocks/>
          </p:cNvCxnSpPr>
          <p:nvPr/>
        </p:nvCxnSpPr>
        <p:spPr>
          <a:xfrm flipH="1">
            <a:off x="5336340" y="2001142"/>
            <a:ext cx="759660" cy="0"/>
          </a:xfrm>
          <a:prstGeom prst="line">
            <a:avLst/>
          </a:prstGeom>
          <a:ln w="349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B99983F-CBF9-4C1B-A974-5D5E229E551F}"/>
              </a:ext>
            </a:extLst>
          </p:cNvPr>
          <p:cNvSpPr/>
          <p:nvPr/>
        </p:nvSpPr>
        <p:spPr>
          <a:xfrm>
            <a:off x="274720" y="2256495"/>
            <a:ext cx="6562307" cy="2975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b="1" u="sng" dirty="0">
                <a:solidFill>
                  <a:schemeClr val="bg2"/>
                </a:solidFill>
              </a:rPr>
              <a:t>Low</a:t>
            </a:r>
            <a:r>
              <a:rPr lang="en-US" sz="2800" b="1" dirty="0">
                <a:solidFill>
                  <a:schemeClr val="bg2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   Lupron-resistance, </a:t>
            </a:r>
            <a:r>
              <a:rPr lang="en-US" sz="2800" i="1" u="sng" dirty="0">
                <a:solidFill>
                  <a:schemeClr val="bg1"/>
                </a:solidFill>
              </a:rPr>
              <a:t>without mets </a:t>
            </a:r>
            <a:r>
              <a:rPr lang="en-US" sz="2800" dirty="0">
                <a:solidFill>
                  <a:schemeClr val="bg1"/>
                </a:solidFill>
              </a:rPr>
              <a:t>	      outside the pelvic nodes</a:t>
            </a:r>
          </a:p>
          <a:p>
            <a:pPr lvl="1">
              <a:lnSpc>
                <a:spcPct val="200000"/>
              </a:lnSpc>
            </a:pPr>
            <a:r>
              <a:rPr lang="en-US" sz="2800" b="1" u="sng" dirty="0">
                <a:solidFill>
                  <a:schemeClr val="bg2"/>
                </a:solidFill>
              </a:rPr>
              <a:t>Basic</a:t>
            </a:r>
            <a:r>
              <a:rPr lang="en-US" sz="2800" b="1" dirty="0">
                <a:solidFill>
                  <a:schemeClr val="bg2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One to five mets. </a:t>
            </a:r>
          </a:p>
          <a:p>
            <a:pPr lvl="1">
              <a:lnSpc>
                <a:spcPct val="200000"/>
              </a:lnSpc>
            </a:pPr>
            <a:r>
              <a:rPr lang="en-US" sz="2800" b="1" u="sng" dirty="0">
                <a:solidFill>
                  <a:schemeClr val="bg2"/>
                </a:solidFill>
              </a:rPr>
              <a:t>High</a:t>
            </a:r>
            <a:r>
              <a:rPr lang="en-US" sz="2800" b="1" dirty="0">
                <a:solidFill>
                  <a:schemeClr val="bg2"/>
                </a:solidFill>
              </a:rPr>
              <a:t>:   </a:t>
            </a:r>
            <a:r>
              <a:rPr lang="en-US" sz="2800" dirty="0">
                <a:solidFill>
                  <a:schemeClr val="bg1"/>
                </a:solidFill>
              </a:rPr>
              <a:t>More than five metastases.</a:t>
            </a:r>
          </a:p>
        </p:txBody>
      </p:sp>
    </p:spTree>
    <p:extLst>
      <p:ext uri="{BB962C8B-B14F-4D97-AF65-F5344CB8AC3E}">
        <p14:creationId xmlns:p14="http://schemas.microsoft.com/office/powerpoint/2010/main" val="3441707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2CD3-28CA-4BB2-9A32-A8589C5E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63" y="-76697"/>
            <a:ext cx="10058400" cy="16093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Subtypes of ROYAL 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C075E2AF-79BE-4911-AD2F-465FC39C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49" y="1170323"/>
            <a:ext cx="2407754" cy="517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sp>
        <p:nvSpPr>
          <p:cNvPr id="45059" name="AutoShape 2" descr="data:image/jpeg;base64,/9j/4AAQSkZJRgABAQAAAQABAAD/2wCEAAkGBwgHBgkIBwgKCgkLDRYPDQwMDRsUFRAWIB0iIiAdHx8kKDQsJCYxJx8fLT0tMTU3Ojo6Iys/RD84QzQ5OjcBCgoKDQwNGg8PGjclHyU3Nzc3Nzc3Nzc3Nzc3Nzc3Nzc3Nzc3Nzc3Nzc3Nzc3Nzc3Nzc3Nzc3Nzc3Nzc3Nzc3N//AABEIANEAXQMBIgACEQEDEQH/xAAbAAEBAAMBAQEAAAAAAAAAAAAFAAEDBAIGB//EAEYQAAIBAwEEBgQJCwIHAQAAAAECAwAEEQUSITFBBhMiUWFxFIGhoiMyQlJicpGzwRUkNDZzgpKxssLRNXREU2SDk6PhFv/EABQBAQAAAAAAAAAAAAAAAAAAAAD/xAAUEQEAAAAAAAAAAAAAAAAAAAAA/9oADAMBAAIRAxEAPwD9xqqqoKsHhWaO6Ru0fR7VHjYq62kpUjkdg0GmNrjWPhIZ2t9POQrR7pJ/EH5KdxG88QRz2/kHSSO3p1tKebyxiRj5s2Sa74kWOJEjACqAAByFe6AqTS3tQZNImMDjf1EjFoX8MfI818yDwrr067W8t+sCPG6sUlif40bjiD/ngRgjca6qMt+xr96o3K9tDIQObZkBPnhVHqFAnVVVQVVVVBVVVUFRHSJZJ7eGyEpghvZGt5pQoYqrI2Bv3DJwM+OOdL1x6taPe6dNBA6RzkBoZGXISRTtISOYDAHFB1RjZQAchivVcelXZvNPgnkUJKy4lQHIRxuZfUwI9VdlBUPrCy21zDe20+JJHitzAUBEoL/aMKWO7hjJ3A0weFEETXvSDjH6Lp6Dkdozupzv5AIR/HQL1VVUFVVVQVVVVBVg8KxJIkSM8jBUUZZmOAB40d+W7WQfmkd1dE/FMFu5VvJyAntoNe0dKvnMgPoV3KpVhvEUzELsnwYkEH5xOeIpeh501DUhHHJax2cAljkYyyB5Oy4bGyvZHDjtHypig5NQvlsoQxjeWR22IoYxlpH5AfZnJ3AAk7ga86Tava2uJyrXErGWdl4F24geA3AeAFe9Qs/S4lCyGKWNxJFIBnZYeHMEZBHME1zGbVbcfDWcN0oHxraTYY/uvu96gTqo6PWLbrVhuVmtJmOFS4jKhj3BvisfAE0jQVVVVBVVVwaxcSR26wW7Fbm6fqYmHySQSW/dUM3qoOVI/wAsXbzXC7djbybEEZG6WRTvkYcwCCFHeCd/ZwxitdrBHbW8cEChIolCIo5ADArbQYxWaqqCqqqoNdxDFPC8M0SSROMOjgEMO4ij9Ld7S5k0uZ3fq16y2dzlnizjBPElTuJ7ip4k0pRutxusMd7boz3Fm3Wqi8ZFxh0Hflc4+kF7qBKqvEUqTRJLEweN1DKynIYHgRXugqLtcXmsXF3xjtgbaHuJ3GQ/aFXwKNW/Vbt7W3UW4VrqZxFbq3AuQTv8AAWPgDWywtY7Gzjt4izCNcFm4seJY+JOSfOg2zTRW6B5nVFZ1QFjjLMQFHmSQK2UDfW//wCgmuINrFrahkRxwa4x8Yfs/wCrPNKU0y6N7YQXDIUd07an5LDcw9RyKDqqqqoKqqqg5r++ttPtxPeSiKIyJHtNw2nYKo9ZYV0eNFalEl7qdnZTIHhCSzyKeB3bAB8+sY/u170maVDLp905ae2xh23mWM/Ff2EHxU8iKDGj/ms11prbhAwkg/Yvkgepgy47gO+lKL1cei3FrqK52YW6qf8AZPgE+pghzyAalBQGKPSOkDE71tLYbI5bUjHPrAQfxHvr1qdxMGjsbIgXdwG2XIyIUGNpz34yABzJHLNVh/qup/WiPq2BWLrMeu2L5OzJDLER49lgfdb7aDss7aKzto7eBSI412VBJJ8yTxPjzrj0bsSahbDGzBeNjH01WU+2Q0lRmlDGpaz43aH/ANEQ/CgTqqqoKqqqgNiOekNwPm2cRHreT/Ar1q1tK/V3dmAbu2yyDOOsX5UZ8/YQp5V5gBPSK8bkLOAe/L/8pKg482+r6Xu7drdw92Mow/wa86PcyXFhH6T+kxfBTjh8Iu4nyPEeBFa+jna0HTnIwXtkbHdlQatKH59q/wDu1+5ioK3Oz0hvV39u1gf17UgP4VXnb1rTkHyVmkPkAq/3ivKsz9I/ghlI7QrO3cxYFB542z4bu+sXbdRr1rPOhELxNbxyDgsjENhu7OyMHvGN2RkFaM0jt3mqzDej3eEOOOzGin3gw9VJZzR3R7B0qKRScTPJNv8ApuzfjQJVVVUFVVVQGo3VdIZFfcLm0Qx+JjZtr7xfbSVGa2OqS1u1ztW9yh81c9W3scn1Cuy6uYrO2kuLhtmONSzEDP2DmfCg5OjRLdHtMJ4+iRA+eyKtJw0uoyrwkvG39+yqofaprOhxTQaZFHcxmJwWIjJBKKWJVTjdkLgHG6vHR0htMBO0JOtlMqtxVzIxYHyJNBnQQDBcz/Lnu5mZvnbLlF91FHqrOuy2SWDpqE3VRSnYDgElWxkMMA4IxtZ5bOeVfH6PquqtJZxB5LeP8ppE0TxbO3EIU6wYIyMyy5z9EcjSek3c2oXNpNcTtJtakZIQQAERrVmCjHIB6B3Tr6R29GvAou1TbDR/EnT56eG8ZHInmME56OADo/pmBj80i/oFe7XSbK0mMttAEcqVGGOFBIJCrnCgkDhjhWvo2dro/pveLWMH1KBQJVVUZrm062UKyyxdddKjGJyrEYYkZHlQJ1UXooaKbULVppZRBcDYMrl22WjRuJ8S1KUB3SMMdA1EocMtu7KfEAkfyo+41G2vJ7e4uJo4dLjlBieRselSDgVHzF455kA8Bkqa0A2j3wPA28mf4TRF5pNpa9GL17dHEh050VnkeQouxnZXaJwNw3DduoPogBRtsyQa3qEZYBJI4Z8H5x2kPsjWgNa1bVLUa8tpcjrlCmyLxqRER1YblvGZAd+ee/hgfWtav21O7WC3mnMcoVGWEn4Fo0kTeN3GRx37t9B9hqGiF7h7+xYLe7YdBMxMeeyG3DeMhF/hHec+9P0GKxuLeSOaUpDEqiIgbJcIE284znZUDGcUxVQYNHdHyPyYiqMCOSWMD6sjL+FJUbo52JdQtv8Ak3bY8nCyfzc0CVG6n2tQ0lAM4uHc+QicfzYUlRj/AA3SCFVO62tXZx4yMAv3b0Eh6rpBKpO65tVZB4xsQ3skSk6M1j83ksr7lBOFk8UfsH1AlWP1aSBoOHXmKaFqLDiLWU+6a3vbJPYNaTAlHi6twDjcRg1y9Jd/R/UVBxtW7r9ox+NJUHzc/R64PVMtwk8zsVuZJRs5UmMkqoyMgRKAPEnPerpWmR6XA0MMkrhmB2pGBOAoVRw5Kqjv3ZOTXfVQVVVVBUbDmHX7lPkXFuki/WUlW9hSkqNn/WKy7jaTj3oqBKjNKHW3eoXZx25upQ/RjGP6+spOjNA3Wcw5+mXP3z0Hbd28d3azW067UUqFHHeCMVzaNcSTWhjuTm5t2MM5+cwx2v3gQ371d5oy23a/fKOBtoGIxz2pBn7APsoM9JDs6Bfvx2IGf7Bn8KSFaL2Bbqynt3+LNG0Z9YxWvSJzdaVZ3DfGlgRz5lQaDrqqqoKqqqgqNm/WOz/2c/8AXFSVG3IC69YOTxgnQeZMZ/tNAlR2ins3q/NvJces5/GkaN0PDR3bg5D3k3sYr/bQJUZb/rFejvtLc+9LSdGyHqukEQ5XFow4c42GPvD9lAlRug5Sxa3bINvPJEAfmhzs+7s0iaN0nPpWqjkLzd/4o6BOqqqgqqqqCo3U92oaQwzn0pl9RhkP4Cu+WaKCJpZpEjjQEs7tgKBxJJo2zL6lfpfFWS0hVltw64MjNxkweAxuHeCTzFApyo7o7ltEs5SctPGJ2P0n7Z9rUlRmhZit5bI/8FK0K/UwGT3GUUCdG6uTFcadc5wkd0Ek8nUoPfZKSozX+1ZxQjGZrmFASOHwiknzwDjxxQJUbpP6Zq47r0fcxUnRTE2OtMz/AKPfbIDfNmUYwfBlAA8VxzFArVWAc1mgq5NQvVsowSrSSO2xFCnxpGxnA+wnJ3AAk110df2lwb2G+s+paaKNo+rmyFZWKk4YZKnsjkfLnQeIdPluZFudWKySKQyW6HMUR3Hd89gflH1AUngcaO9O1BNz6RIx59TcRke8V/lWDealIPgtJ2D/ANRcqo93aoOq+vIrKHrZi2yWChUQuzE8AAMk1o0eKUJcXM0Zje6mMuww3quAqg+OyoJ8Saxa6fI1yt5qEqzXCAiNUUrHCDx2RneeW0fVjJBRoKuPVrVryxkijYJKMPEx4K6kMpPhkCuyqg59PulvbG3u1Uqs8SyBTyyM49tV9aRXtrLbzg7EgwSpwQeRB5EHBB5ECjtOu49MjTTr9hAYj1cEj7klTPYw3DaxgFeOQeVL7a7O1tDZ787qDj0i5lnt3juSPSrdzDPgYBYYO14BlKtjlmu6itLlS51O+urZg9syRRh1+K8i7W0Qee4oMjmMcqVoKvJ41VUGedY5iqqgyvCs1VUFVVVQcWr/AOl3P1DX4kn6V/3hVVQfudj+hwfs1/lW+qqg/9k=">
            <a:hlinkClick r:id="rId3"/>
            <a:extLst>
              <a:ext uri="{FF2B5EF4-FFF2-40B4-BE49-F238E27FC236}">
                <a16:creationId xmlns:a16="http://schemas.microsoft.com/office/drawing/2014/main" id="{FBD14A61-97ED-4CB1-B90B-06D9E35FB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74939" y="1612901"/>
            <a:ext cx="2727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7EDEB5AD-2D10-4125-94F3-58CF0F5A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51" y="1164325"/>
            <a:ext cx="2407754" cy="51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C9C228D4-2B57-4FCD-A3C3-BDA02714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89" y="1092674"/>
            <a:ext cx="2430721" cy="52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7A7A"/>
                  </a:outerShdw>
                </a:effectLst>
              </a14:hiddenEffects>
            </a:ext>
          </a:extLst>
        </p:spPr>
      </p:pic>
      <p:sp>
        <p:nvSpPr>
          <p:cNvPr id="12296" name="Explosion 1 4">
            <a:extLst>
              <a:ext uri="{FF2B5EF4-FFF2-40B4-BE49-F238E27FC236}">
                <a16:creationId xmlns:a16="http://schemas.microsoft.com/office/drawing/2014/main" id="{47468599-1EE0-4192-81BB-35E5F32B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549" y="3947827"/>
            <a:ext cx="136583" cy="152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5" name="Explosion 1 4">
            <a:extLst>
              <a:ext uri="{FF2B5EF4-FFF2-40B4-BE49-F238E27FC236}">
                <a16:creationId xmlns:a16="http://schemas.microsoft.com/office/drawing/2014/main" id="{3AA20740-8556-4739-AD7A-200A7AC60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349" y="3273656"/>
            <a:ext cx="136583" cy="152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23B52-7014-41AA-856A-4C2320D1F73D}"/>
              </a:ext>
            </a:extLst>
          </p:cNvPr>
          <p:cNvSpPr txBox="1"/>
          <p:nvPr/>
        </p:nvSpPr>
        <p:spPr>
          <a:xfrm>
            <a:off x="3395421" y="4993750"/>
            <a:ext cx="994759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46943-883E-407C-B4FB-F1A44FA48590}"/>
              </a:ext>
            </a:extLst>
          </p:cNvPr>
          <p:cNvSpPr txBox="1"/>
          <p:nvPr/>
        </p:nvSpPr>
        <p:spPr>
          <a:xfrm>
            <a:off x="5797848" y="4993750"/>
            <a:ext cx="1220206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BASIC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83535-9339-4A77-95B8-D813590AB48A}"/>
              </a:ext>
            </a:extLst>
          </p:cNvPr>
          <p:cNvSpPr txBox="1"/>
          <p:nvPr/>
        </p:nvSpPr>
        <p:spPr>
          <a:xfrm>
            <a:off x="8194522" y="4974967"/>
            <a:ext cx="1095172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HIGH</a:t>
            </a:r>
          </a:p>
        </p:txBody>
      </p:sp>
      <p:sp>
        <p:nvSpPr>
          <p:cNvPr id="35" name="Explosion 1 10">
            <a:extLst>
              <a:ext uri="{FF2B5EF4-FFF2-40B4-BE49-F238E27FC236}">
                <a16:creationId xmlns:a16="http://schemas.microsoft.com/office/drawing/2014/main" id="{759D4D18-735D-4C36-9145-C97321B7D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085" y="2525920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D22019-8A56-472C-A083-3272E52A8959}"/>
              </a:ext>
            </a:extLst>
          </p:cNvPr>
          <p:cNvCxnSpPr>
            <a:cxnSpLocks/>
          </p:cNvCxnSpPr>
          <p:nvPr/>
        </p:nvCxnSpPr>
        <p:spPr>
          <a:xfrm flipV="1">
            <a:off x="192029" y="3766658"/>
            <a:ext cx="11403423" cy="70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B6D86C-87C1-4A67-A755-D397D312E393}"/>
              </a:ext>
            </a:extLst>
          </p:cNvPr>
          <p:cNvCxnSpPr>
            <a:cxnSpLocks/>
          </p:cNvCxnSpPr>
          <p:nvPr/>
        </p:nvCxnSpPr>
        <p:spPr>
          <a:xfrm flipV="1">
            <a:off x="159036" y="4202886"/>
            <a:ext cx="11436416" cy="9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osion 1 4">
            <a:extLst>
              <a:ext uri="{FF2B5EF4-FFF2-40B4-BE49-F238E27FC236}">
                <a16:creationId xmlns:a16="http://schemas.microsoft.com/office/drawing/2014/main" id="{8259D431-F121-45BA-9496-98B772DD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990" y="3869503"/>
            <a:ext cx="136583" cy="152400"/>
          </a:xfrm>
          <a:prstGeom prst="irregularSeal1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Explosion 1 4">
            <a:extLst>
              <a:ext uri="{FF2B5EF4-FFF2-40B4-BE49-F238E27FC236}">
                <a16:creationId xmlns:a16="http://schemas.microsoft.com/office/drawing/2014/main" id="{C3E49DC0-D0C7-4C09-8ADF-385216E3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263" y="4426252"/>
            <a:ext cx="136583" cy="1524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" name="Explosion 1 10">
            <a:extLst>
              <a:ext uri="{FF2B5EF4-FFF2-40B4-BE49-F238E27FC236}">
                <a16:creationId xmlns:a16="http://schemas.microsoft.com/office/drawing/2014/main" id="{B95AF2BA-B5B6-444D-98DC-05BDF3AA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148" y="3003293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Explosion 1 10">
            <a:extLst>
              <a:ext uri="{FF2B5EF4-FFF2-40B4-BE49-F238E27FC236}">
                <a16:creationId xmlns:a16="http://schemas.microsoft.com/office/drawing/2014/main" id="{00116C54-9A58-4649-A9C9-6607A2862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265" y="3963612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" name="Explosion 1 10">
            <a:extLst>
              <a:ext uri="{FF2B5EF4-FFF2-40B4-BE49-F238E27FC236}">
                <a16:creationId xmlns:a16="http://schemas.microsoft.com/office/drawing/2014/main" id="{E3F1AF76-5C8A-466D-B14A-628E7AF0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146" y="3467675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" name="Explosion 1 10">
            <a:extLst>
              <a:ext uri="{FF2B5EF4-FFF2-40B4-BE49-F238E27FC236}">
                <a16:creationId xmlns:a16="http://schemas.microsoft.com/office/drawing/2014/main" id="{ED880006-D3AF-4D72-B116-17BEAA76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605" y="2471090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Explosion 1 10">
            <a:extLst>
              <a:ext uri="{FF2B5EF4-FFF2-40B4-BE49-F238E27FC236}">
                <a16:creationId xmlns:a16="http://schemas.microsoft.com/office/drawing/2014/main" id="{C8384A75-9CA3-4266-B7CE-550D6FA6E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87" y="4480795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" name="Explosion 1 10">
            <a:extLst>
              <a:ext uri="{FF2B5EF4-FFF2-40B4-BE49-F238E27FC236}">
                <a16:creationId xmlns:a16="http://schemas.microsoft.com/office/drawing/2014/main" id="{E2ACE61A-550C-49AE-A631-08D2D090A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844" y="3853438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" name="Explosion 1 10">
            <a:extLst>
              <a:ext uri="{FF2B5EF4-FFF2-40B4-BE49-F238E27FC236}">
                <a16:creationId xmlns:a16="http://schemas.microsoft.com/office/drawing/2014/main" id="{8ECC336A-427A-4668-97D0-DD3177373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976" y="2827195"/>
            <a:ext cx="132327" cy="17609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Explosion 1 4">
            <a:extLst>
              <a:ext uri="{FF2B5EF4-FFF2-40B4-BE49-F238E27FC236}">
                <a16:creationId xmlns:a16="http://schemas.microsoft.com/office/drawing/2014/main" id="{53BC34CD-C9C7-4DED-BC12-86CD4D3D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702" y="4029536"/>
            <a:ext cx="136583" cy="92492"/>
          </a:xfrm>
          <a:prstGeom prst="irregularSeal1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242C28-AC1E-4D17-839A-7FCFFFA171B0}"/>
              </a:ext>
            </a:extLst>
          </p:cNvPr>
          <p:cNvCxnSpPr/>
          <p:nvPr/>
        </p:nvCxnSpPr>
        <p:spPr>
          <a:xfrm>
            <a:off x="3578886" y="3349856"/>
            <a:ext cx="32394" cy="50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F060B6-56CC-4C8D-8AEC-5B7EAC7225B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3732015" y="3405741"/>
            <a:ext cx="24514" cy="623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CC32CE-672D-43EA-B7DF-6368651AAE03}"/>
              </a:ext>
            </a:extLst>
          </p:cNvPr>
          <p:cNvSpPr txBox="1"/>
          <p:nvPr/>
        </p:nvSpPr>
        <p:spPr>
          <a:xfrm>
            <a:off x="3458151" y="309134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60EC6-F7C8-465B-BB2F-A6A2EC56301F}"/>
              </a:ext>
            </a:extLst>
          </p:cNvPr>
          <p:cNvSpPr txBox="1"/>
          <p:nvPr/>
        </p:nvSpPr>
        <p:spPr>
          <a:xfrm>
            <a:off x="192029" y="3837237"/>
            <a:ext cx="238622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Pelvic Node Region</a:t>
            </a:r>
          </a:p>
        </p:txBody>
      </p:sp>
      <p:sp>
        <p:nvSpPr>
          <p:cNvPr id="45058" name="TextBox 45057">
            <a:extLst>
              <a:ext uri="{FF2B5EF4-FFF2-40B4-BE49-F238E27FC236}">
                <a16:creationId xmlns:a16="http://schemas.microsoft.com/office/drawing/2014/main" id="{D104E4A1-2348-4778-B6E7-7396B797ED45}"/>
              </a:ext>
            </a:extLst>
          </p:cNvPr>
          <p:cNvSpPr txBox="1"/>
          <p:nvPr/>
        </p:nvSpPr>
        <p:spPr>
          <a:xfrm>
            <a:off x="6795262" y="1869568"/>
            <a:ext cx="128592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/>
              <a:t>Bone Mets</a:t>
            </a:r>
          </a:p>
        </p:txBody>
      </p:sp>
      <p:cxnSp>
        <p:nvCxnSpPr>
          <p:cNvPr id="45061" name="Straight Arrow Connector 45060">
            <a:extLst>
              <a:ext uri="{FF2B5EF4-FFF2-40B4-BE49-F238E27FC236}">
                <a16:creationId xmlns:a16="http://schemas.microsoft.com/office/drawing/2014/main" id="{CD8571CE-23E6-4EAD-BD21-B9B751954C22}"/>
              </a:ext>
            </a:extLst>
          </p:cNvPr>
          <p:cNvCxnSpPr>
            <a:cxnSpLocks/>
          </p:cNvCxnSpPr>
          <p:nvPr/>
        </p:nvCxnSpPr>
        <p:spPr>
          <a:xfrm flipH="1">
            <a:off x="6484690" y="2280921"/>
            <a:ext cx="520017" cy="898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63" name="Straight Arrow Connector 45062">
            <a:extLst>
              <a:ext uri="{FF2B5EF4-FFF2-40B4-BE49-F238E27FC236}">
                <a16:creationId xmlns:a16="http://schemas.microsoft.com/office/drawing/2014/main" id="{959C4937-FE2D-457D-9E9A-DA13DEC85304}"/>
              </a:ext>
            </a:extLst>
          </p:cNvPr>
          <p:cNvCxnSpPr/>
          <p:nvPr/>
        </p:nvCxnSpPr>
        <p:spPr>
          <a:xfrm>
            <a:off x="7578547" y="2316549"/>
            <a:ext cx="524790" cy="46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65" name="Straight Arrow Connector 45064">
            <a:extLst>
              <a:ext uri="{FF2B5EF4-FFF2-40B4-BE49-F238E27FC236}">
                <a16:creationId xmlns:a16="http://schemas.microsoft.com/office/drawing/2014/main" id="{F6A83337-9E76-499A-B02D-5B6CB00E0D9B}"/>
              </a:ext>
            </a:extLst>
          </p:cNvPr>
          <p:cNvCxnSpPr>
            <a:cxnSpLocks/>
          </p:cNvCxnSpPr>
          <p:nvPr/>
        </p:nvCxnSpPr>
        <p:spPr>
          <a:xfrm>
            <a:off x="7777530" y="2251667"/>
            <a:ext cx="706642" cy="31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69" name="Straight Arrow Connector 45068">
            <a:extLst>
              <a:ext uri="{FF2B5EF4-FFF2-40B4-BE49-F238E27FC236}">
                <a16:creationId xmlns:a16="http://schemas.microsoft.com/office/drawing/2014/main" id="{6E8DCC4B-FACF-4322-B34E-716E172DC351}"/>
              </a:ext>
            </a:extLst>
          </p:cNvPr>
          <p:cNvCxnSpPr>
            <a:cxnSpLocks/>
          </p:cNvCxnSpPr>
          <p:nvPr/>
        </p:nvCxnSpPr>
        <p:spPr>
          <a:xfrm flipH="1">
            <a:off x="6245133" y="2280921"/>
            <a:ext cx="1012719" cy="158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9EF93-B224-4DCF-9346-1460EF28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0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FB89-C7BD-484C-84BF-B3B17634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918"/>
            <a:ext cx="5777666" cy="782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ROYAL Subtyping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F88DE-76F5-45BB-8081-F9665258C8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82BD6-C60F-4E1A-877A-AC394887F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450" y="2241504"/>
            <a:ext cx="6551801" cy="40891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1. Do your body scans show the absence of metastases or mets limited to the pelvic nodes? If yes, your Stage is Low-ROYAL. If no go to question two: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  Do your scans show one to five metastases?  If yes, you are Basic-ROYAL. If  you have more than five metastases you are High-ROYAL.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5F88-110B-4C71-978E-C17AED47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Low ROYAL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0E1CD-EB22-4FC3-B8FF-5C0C839BC1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46439-0C29-47B0-92B7-BBCAA395D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Treatment 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7DD9E8-03F6-4AF9-8052-8D4275D4BA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739" y="478173"/>
            <a:ext cx="5519222" cy="26728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Search for metastases with scans.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If no metastases outside of the pelvic nodes are detected, start Erleada or Xtandi.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89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ABAD7-64B3-4C73-BDCA-7661F22F25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2A3DA-22DB-4F64-9A4F-1602AC84A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2283121"/>
            <a:ext cx="4183650" cy="454353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 &lt; 50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F5EF40-E3EB-4B77-A469-E83690155C0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964391" y="2270480"/>
            <a:ext cx="5746640" cy="454353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 &gt; 50 (No Previous Lupron)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527E3D-23B0-4379-A3E7-E318028C37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8119" y="3137403"/>
            <a:ext cx="4788145" cy="2611572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Provenge for 6 weeks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 to all sites of disease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Afterward, start Zytiga or Xtandi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6F0F3E-987A-4CE1-ADC2-ACCD43B4A9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0721" y="3112121"/>
            <a:ext cx="5083910" cy="2333625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Lupron (Firmagon, Eligard, Trelstar, etc.)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SBRT to all sites of disease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Zytiga or Taxotere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EC3B7B9-808D-442D-AC55-3225847A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Basic-Royal: One to Five Mets</a:t>
            </a:r>
          </a:p>
        </p:txBody>
      </p:sp>
    </p:spTree>
    <p:extLst>
      <p:ext uri="{BB962C8B-B14F-4D97-AF65-F5344CB8AC3E}">
        <p14:creationId xmlns:p14="http://schemas.microsoft.com/office/powerpoint/2010/main" val="200931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BAD4F-7BEB-4A9B-A8CB-DB987117825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B1E81-D286-4520-A79A-458F4075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759" y="2283858"/>
            <a:ext cx="4183650" cy="454353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 &lt; 50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3AAE6-145C-492F-BBDD-1F50C1AC69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6345" y="3036815"/>
            <a:ext cx="4568929" cy="272531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Provenge for 6 weeks</a:t>
            </a:r>
          </a:p>
          <a:p>
            <a:r>
              <a:rPr lang="en-US" sz="3200" dirty="0"/>
              <a:t>Start Zytiga or Xtandi</a:t>
            </a:r>
          </a:p>
          <a:p>
            <a:r>
              <a:rPr lang="en-US" sz="3200" dirty="0"/>
              <a:t>Consider adding Xofigo or Taxotere if PSA remains &gt; 0.1 after 6 months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E13CA-3489-4B3D-9F7C-1F98C2690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0721" y="3036815"/>
            <a:ext cx="4983079" cy="233362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Lupron (Firmagon, Eligard, Trelstar)</a:t>
            </a:r>
          </a:p>
          <a:p>
            <a:r>
              <a:rPr lang="en-US" sz="3200" dirty="0"/>
              <a:t>Zytiga, Taxotere or both</a:t>
            </a:r>
          </a:p>
          <a:p>
            <a:r>
              <a:rPr lang="en-US" sz="3200" dirty="0"/>
              <a:t>Consider Provenge and Xofigo if PSA rises.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D223C5-B8B0-440B-8117-91428CC7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629"/>
            <a:ext cx="10515600" cy="118728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High-ROYAL: Over Five Metastases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6E19BF8-EA8D-40EE-A374-420CC39CF5E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10881" y="2283858"/>
            <a:ext cx="5881119" cy="454025"/>
          </a:xfrm>
        </p:spPr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 &gt; 50 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Previous Lupron)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1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3B96C-A12C-4EB2-B9BC-8A072B8348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A4B4E-63FC-4895-88F2-33BC5B0476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858" y="818964"/>
            <a:ext cx="5285914" cy="857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 Treatments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BC6374-FF86-4DCF-A41F-B2CAD091E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858" y="2390862"/>
            <a:ext cx="5897461" cy="33399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Xofigo (radium 223).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Jevtana (</a:t>
            </a:r>
            <a:r>
              <a:rPr lang="en-US" sz="2400" b="1" dirty="0" err="1"/>
              <a:t>cabazitaxel</a:t>
            </a:r>
            <a:r>
              <a:rPr lang="en-US" sz="2400" b="1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Carboplatin (with Jevtana or Taxotere).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Treatments selected by genetic testing.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Investigational therapy on clinical trial.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0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32" y="942301"/>
            <a:ext cx="5320386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bg2"/>
                </a:solidFill>
              </a:rPr>
              <a:t>Staging</a:t>
            </a:r>
            <a:br>
              <a:rPr lang="en-US" sz="5300" b="1" dirty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4679" y="637563"/>
            <a:ext cx="6148356" cy="27498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one stage (not fifteen).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optimal therapy.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the doctor’s language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risk of mets defines the stage.</a:t>
            </a:r>
          </a:p>
          <a:p>
            <a:pPr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4C6B863-C520-463C-9758-28D4AFF7379D}"/>
              </a:ext>
            </a:extLst>
          </p:cNvPr>
          <p:cNvSpPr/>
          <p:nvPr/>
        </p:nvSpPr>
        <p:spPr>
          <a:xfrm>
            <a:off x="5519957" y="654341"/>
            <a:ext cx="344722" cy="2558552"/>
          </a:xfrm>
          <a:prstGeom prst="leftBrace">
            <a:avLst>
              <a:gd name="adj1" fmla="val 0"/>
              <a:gd name="adj2" fmla="val 50000"/>
            </a:avLst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27142-6202-47F3-9742-7B07B46E26BD}"/>
              </a:ext>
            </a:extLst>
          </p:cNvPr>
          <p:cNvSpPr txBox="1"/>
          <p:nvPr/>
        </p:nvSpPr>
        <p:spPr>
          <a:xfrm>
            <a:off x="1517634" y="2210511"/>
            <a:ext cx="327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You to: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15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4" y="602783"/>
            <a:ext cx="10947632" cy="1325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Staging &amp; Treatment Resource </a:t>
            </a:r>
            <a:br>
              <a:rPr 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3213" y="2019802"/>
            <a:ext cx="6853805" cy="629105"/>
          </a:xfrm>
        </p:spPr>
        <p:txBody>
          <a:bodyPr/>
          <a:lstStyle/>
          <a:p>
            <a:r>
              <a:rPr lang="en-US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1171" y="5984260"/>
            <a:ext cx="339876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B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PCRI.org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BFF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6C033-920C-4ED7-81ED-FB4445F1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82" y="1801681"/>
            <a:ext cx="2895600" cy="44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1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37" y="1064632"/>
            <a:ext cx="11560030" cy="606659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The Risk of Metastases Increases by Stage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812BE-EF39-4BE4-93B5-A44373B315A8}"/>
              </a:ext>
            </a:extLst>
          </p:cNvPr>
          <p:cNvSpPr txBox="1"/>
          <p:nvPr/>
        </p:nvSpPr>
        <p:spPr>
          <a:xfrm>
            <a:off x="520115" y="2864178"/>
            <a:ext cx="5687737" cy="3138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Gleason 6, PSA &lt; 10,  DRE =small  	  nodule or none. </a:t>
            </a:r>
          </a:p>
          <a:p>
            <a:pPr>
              <a:lnSpc>
                <a:spcPts val="3000"/>
              </a:lnSpc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000"/>
              </a:lnSpc>
            </a:pPr>
            <a:r>
              <a:rPr lang="en-US" sz="36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TEAL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Gleason 7, PSA 10 - 20, DRE = 	   “moderate” nodule on DRE.</a:t>
            </a:r>
          </a:p>
          <a:p>
            <a:pPr>
              <a:lnSpc>
                <a:spcPts val="3000"/>
              </a:lnSpc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ts val="3000"/>
              </a:lnSpc>
            </a:pPr>
            <a:r>
              <a:rPr lang="en-US" sz="36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High-Risk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Gleason &gt; 7  PSA&gt;20, DRE = lg. nodule, seminal vesicle.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508D5-DD8A-4F6A-B5C1-60F3B1475EF3}"/>
              </a:ext>
            </a:extLst>
          </p:cNvPr>
          <p:cNvSpPr txBox="1"/>
          <p:nvPr/>
        </p:nvSpPr>
        <p:spPr>
          <a:xfrm>
            <a:off x="6207853" y="2864178"/>
            <a:ext cx="557588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800"/>
              </a:spcAft>
            </a:pPr>
            <a:r>
              <a:rPr lang="en-US" sz="36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INDIGO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Locally relapsed, pelvic nodes, 	 or a rising PSA after treatment. </a:t>
            </a:r>
            <a:r>
              <a: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	 bone, liver or lung mets.  </a:t>
            </a:r>
          </a:p>
          <a:p>
            <a:pPr>
              <a:lnSpc>
                <a:spcPts val="3000"/>
              </a:lnSpc>
              <a:spcAft>
                <a:spcPts val="800"/>
              </a:spcAft>
            </a:pP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800"/>
              </a:spcAft>
            </a:pPr>
            <a:r>
              <a:rPr lang="en-US" sz="3600" b="1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</a:t>
            </a:r>
            <a:r>
              <a:rPr lang="en-US" sz="3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Metastases </a:t>
            </a:r>
            <a:r>
              <a:rPr lang="en-US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pelvic nodes 	and/or hormone resistance, a 	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	PSA with Testosterone &lt; 50</a:t>
            </a:r>
          </a:p>
          <a:p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80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81" y="1859320"/>
            <a:ext cx="5320386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What Are Cancer</a:t>
            </a:r>
            <a:b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Metastases?</a:t>
            </a:r>
            <a:br>
              <a:rPr lang="en-US" sz="5400" b="1" dirty="0">
                <a:solidFill>
                  <a:srgbClr val="002E39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1567" y="798745"/>
            <a:ext cx="6593747" cy="2506517"/>
          </a:xfrm>
        </p:spPr>
        <p:txBody>
          <a:bodyPr>
            <a:norm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8C50E-D7E5-4ABB-AB2C-5CAFD5C45566}"/>
              </a:ext>
            </a:extLst>
          </p:cNvPr>
          <p:cNvSpPr txBox="1"/>
          <p:nvPr/>
        </p:nvSpPr>
        <p:spPr>
          <a:xfrm>
            <a:off x="7164198" y="1859320"/>
            <a:ext cx="2541864" cy="201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39859-D165-4D13-A427-7817B4D05EB6}"/>
              </a:ext>
            </a:extLst>
          </p:cNvPr>
          <p:cNvSpPr txBox="1"/>
          <p:nvPr/>
        </p:nvSpPr>
        <p:spPr>
          <a:xfrm>
            <a:off x="5637402" y="983411"/>
            <a:ext cx="6205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consist of cancer cells growing in area of the body besides the prostate.</a:t>
            </a:r>
          </a:p>
          <a:p>
            <a:pPr>
              <a:buClr>
                <a:schemeClr val="bg2"/>
              </a:buClr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Clarification: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Prostate cancer in the bones or liver is not the same as “bone” cancer or “liver” cancer.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A53003-7FC7-4756-A238-E57C1FD5DD48}"/>
              </a:ext>
            </a:extLst>
          </p:cNvPr>
          <p:cNvSpPr/>
          <p:nvPr/>
        </p:nvSpPr>
        <p:spPr>
          <a:xfrm>
            <a:off x="5377345" y="798745"/>
            <a:ext cx="67111" cy="2308324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6" y="1952907"/>
            <a:ext cx="5320386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How do Metastases</a:t>
            </a:r>
            <a:b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0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 Hurt You?</a:t>
            </a:r>
            <a:br>
              <a:rPr lang="en-US" sz="5400" b="1" dirty="0">
                <a:solidFill>
                  <a:srgbClr val="002E39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1567" y="798745"/>
            <a:ext cx="6593747" cy="2506517"/>
          </a:xfrm>
        </p:spPr>
        <p:txBody>
          <a:bodyPr>
            <a:norm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8C50E-D7E5-4ABB-AB2C-5CAFD5C45566}"/>
              </a:ext>
            </a:extLst>
          </p:cNvPr>
          <p:cNvSpPr txBox="1"/>
          <p:nvPr/>
        </p:nvSpPr>
        <p:spPr>
          <a:xfrm>
            <a:off x="7164198" y="1859320"/>
            <a:ext cx="2541864" cy="2016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39859-D165-4D13-A427-7817B4D05EB6}"/>
              </a:ext>
            </a:extLst>
          </p:cNvPr>
          <p:cNvSpPr txBox="1"/>
          <p:nvPr/>
        </p:nvSpPr>
        <p:spPr>
          <a:xfrm>
            <a:off x="5800191" y="798745"/>
            <a:ext cx="5760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Metastases are the very essence of what makes cancer dangerous.</a:t>
            </a:r>
          </a:p>
          <a:p>
            <a:pPr>
              <a:buClr>
                <a:schemeClr val="bg2"/>
              </a:buClr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Enlarging metastases (tumors) lead to organ malfunction, leading to the failure of the bone marrow or the liver.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5D25F3AC-4109-4C61-B75F-11077F04136E}"/>
              </a:ext>
            </a:extLst>
          </p:cNvPr>
          <p:cNvSpPr/>
          <p:nvPr/>
        </p:nvSpPr>
        <p:spPr>
          <a:xfrm>
            <a:off x="5383363" y="798745"/>
            <a:ext cx="67111" cy="2308324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4E167-78DD-4827-B0CB-FAD6B6EDF1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7EDC-3C32-4EA7-BF8A-BDCF822AD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541630"/>
            <a:ext cx="10663106" cy="3986716"/>
          </a:xfrm>
        </p:spPr>
        <p:txBody>
          <a:bodyPr/>
          <a:lstStyle/>
          <a:p>
            <a:endParaRPr lang="en-US" sz="2800" dirty="0"/>
          </a:p>
          <a:p>
            <a:pPr marL="285750" indent="-285750" algn="l">
              <a:lnSpc>
                <a:spcPts val="37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small to be seen on scans.</a:t>
            </a:r>
          </a:p>
          <a:p>
            <a:pPr marL="285750" indent="-285750" algn="l">
              <a:lnSpc>
                <a:spcPts val="37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presence can only be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knowing the Stage.</a:t>
            </a:r>
          </a:p>
          <a:p>
            <a:pPr marL="285750" indent="-285750" algn="l">
              <a:lnSpc>
                <a:spcPts val="37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present, surgery or XRT to the prostate will not be curative.</a:t>
            </a:r>
          </a:p>
          <a:p>
            <a:pPr marL="285750" indent="-285750" algn="l">
              <a:lnSpc>
                <a:spcPts val="37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as serious as visible mets. They can grow exponentially.</a:t>
            </a:r>
          </a:p>
          <a:p>
            <a:pPr marL="285750" indent="-285750" algn="l">
              <a:lnSpc>
                <a:spcPts val="37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treatable with Lupron, Taxotere and XRT to pelvic nodes.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870E40-88EA-42D5-A797-C5D144FC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1" u="sng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Micro</a:t>
            </a:r>
            <a:r>
              <a:rPr lang="en-US" sz="5400" b="1" i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-</a:t>
            </a:r>
            <a:r>
              <a:rPr lang="en-US" sz="5400" b="1" cap="al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Metastases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9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D4306-D6B8-4D0D-AD36-3F9446EDC3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PCRI.org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BE85D-EC8E-4A73-8557-FCF4E26FEB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F1BBC7-FBE2-4E7B-94CE-E4C670D5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B978B-3A8E-4FD1-B751-EB5FF61BF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8" y="117446"/>
            <a:ext cx="11945922" cy="6560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834FA-9014-43EA-A786-FFB23736451D}"/>
              </a:ext>
            </a:extLst>
          </p:cNvPr>
          <p:cNvSpPr txBox="1"/>
          <p:nvPr/>
        </p:nvSpPr>
        <p:spPr>
          <a:xfrm>
            <a:off x="5645110" y="374391"/>
            <a:ext cx="553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Why the Colors?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163D1-FBDF-44E5-854E-04B8AE1B2D72}"/>
              </a:ext>
            </a:extLst>
          </p:cNvPr>
          <p:cNvSpPr txBox="1"/>
          <p:nvPr/>
        </p:nvSpPr>
        <p:spPr>
          <a:xfrm>
            <a:off x="2068423" y="5410598"/>
            <a:ext cx="816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</a:rPr>
              <a:t>SKY   TEAL   AZURE   INDIGO   ROYAL</a:t>
            </a:r>
          </a:p>
        </p:txBody>
      </p:sp>
    </p:spTree>
    <p:extLst>
      <p:ext uri="{BB962C8B-B14F-4D97-AF65-F5344CB8AC3E}">
        <p14:creationId xmlns:p14="http://schemas.microsoft.com/office/powerpoint/2010/main" val="322876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85" y="1173689"/>
            <a:ext cx="11560030" cy="606659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Six Questions  Determine the Stage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812BE-EF39-4BE4-93B5-A44373B315A8}"/>
              </a:ext>
            </a:extLst>
          </p:cNvPr>
          <p:cNvSpPr txBox="1"/>
          <p:nvPr/>
        </p:nvSpPr>
        <p:spPr>
          <a:xfrm>
            <a:off x="520116" y="3077430"/>
            <a:ext cx="5575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1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What is the PSA 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What is the Gleason score 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3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Findings on digital rectal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508D5-DD8A-4F6A-B5C1-60F3B1475EF3}"/>
              </a:ext>
            </a:extLst>
          </p:cNvPr>
          <p:cNvSpPr txBox="1"/>
          <p:nvPr/>
        </p:nvSpPr>
        <p:spPr>
          <a:xfrm>
            <a:off x="4915949" y="3077430"/>
            <a:ext cx="7046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4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Do scans show cancer outside the prostate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5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Is there a relapse after previous treatment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6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Is there a rising PSA on hormonal therapy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 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	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22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2" id="{BB24E581-366E-4394-A796-841859E09D42}" vid="{1C116800-FCD0-4AE1-8681-96ED7C7EB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7E6833-A1E5-484C-8A16-214B5BB10D24}">
  <ds:schemaRefs>
    <ds:schemaRef ds:uri="http://purl.org/dc/terms/"/>
    <ds:schemaRef ds:uri="6dc4bcd6-49db-4c07-9060-8acfc67cef9f"/>
    <ds:schemaRef ds:uri="http://schemas.microsoft.com/office/2006/documentManagement/types"/>
    <ds:schemaRef ds:uri="fb0879af-3eba-417a-a55a-ffe6dcd6ca77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60FC77-F051-4DB5-94D0-7CE953BB6C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5AF90E-B733-41B3-8C99-5E3A19561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972</Words>
  <Application>Microsoft Office PowerPoint</Application>
  <PresentationFormat>Widescreen</PresentationFormat>
  <Paragraphs>230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Comic Sans MS</vt:lpstr>
      <vt:lpstr>Franklin Gothic Book</vt:lpstr>
      <vt:lpstr>Gill Sans MT</vt:lpstr>
      <vt:lpstr>Tahoma</vt:lpstr>
      <vt:lpstr>Office Theme</vt:lpstr>
      <vt:lpstr>PowerPoint Presentation</vt:lpstr>
      <vt:lpstr>Barriers to Optimal Prostate Cancer Treatment</vt:lpstr>
      <vt:lpstr>Staging </vt:lpstr>
      <vt:lpstr>PowerPoint Presentation</vt:lpstr>
      <vt:lpstr>What Are Cancer   Metastases? </vt:lpstr>
      <vt:lpstr>How do Metastases   Hurt You? </vt:lpstr>
      <vt:lpstr>Micro-Metastases</vt:lpstr>
      <vt:lpstr>  </vt:lpstr>
      <vt:lpstr>PowerPoint Presentation</vt:lpstr>
      <vt:lpstr>  </vt:lpstr>
      <vt:lpstr>Once You Know Your Stage, Look Up Your Subgroup (Low, Basic vs. High)  </vt:lpstr>
      <vt:lpstr>Subgroups of SKY</vt:lpstr>
      <vt:lpstr>Treatments </vt:lpstr>
      <vt:lpstr>Subgroups of TEAL</vt:lpstr>
      <vt:lpstr>Treatment</vt:lpstr>
      <vt:lpstr>Subgroups of AZURE</vt:lpstr>
      <vt:lpstr>Treatments </vt:lpstr>
      <vt:lpstr>Subgroups of INDIGO </vt:lpstr>
      <vt:lpstr>Subgroups of INDIGO </vt:lpstr>
      <vt:lpstr>Determining </vt:lpstr>
      <vt:lpstr>     These four questions determine the INDIGO subtype </vt:lpstr>
      <vt:lpstr>Treatment Options for INDIGO</vt:lpstr>
      <vt:lpstr>Subgroups of ROYAL </vt:lpstr>
      <vt:lpstr>Subtypes of ROYAL </vt:lpstr>
      <vt:lpstr>ROYAL Subtyping</vt:lpstr>
      <vt:lpstr>Low ROYAL</vt:lpstr>
      <vt:lpstr>Basic-Royal: One to Five Mets</vt:lpstr>
      <vt:lpstr>High-ROYAL: Over Five Metastases </vt:lpstr>
      <vt:lpstr>PowerPoint Presentation</vt:lpstr>
      <vt:lpstr>Your Staging &amp; Treatment Resource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2018-07-18T16:22:02Z</dcterms:created>
  <dcterms:modified xsi:type="dcterms:W3CDTF">2019-03-20T20:56:09Z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